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Lst>
  <p:notesMasterIdLst>
    <p:notesMasterId r:id="rId4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Lst>
  <p:sldSz cx="12192000" cy="6858000"/>
  <p:notesSz cx="6858000" cy="9144000"/>
  <p:embeddedFontLst>
    <p:embeddedFont>
      <p:font typeface="Calibri" panose="020F0502020204030204" pitchFamily="34" charset="0"/>
      <p:regular r:id="rId48"/>
      <p:bold r:id="rId49"/>
      <p:italic r:id="rId50"/>
      <p:boldItalic r:id="rId51"/>
    </p:embeddedFont>
    <p:embeddedFont>
      <p:font typeface="Roboto" panose="02000000000000000000" pitchFamily="2"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6" roundtripDataSignature="AMtx7mhmFIMdq34rjSs2zRQtw5H1LjMYh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AB96973-3E41-452C-A0DA-0A5AE67D5A75}">
  <a:tblStyle styleId="{AAB96973-3E41-452C-A0DA-0A5AE67D5A7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821"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6.fntdata"/><Relationship Id="rId58"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2.fntdata"/><Relationship Id="rId57"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5.fntdata"/><Relationship Id="rId6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1.fntdata"/><Relationship Id="rId56" Type="http://customschemas.google.com/relationships/presentationmetadata" Target="metadata"/><Relationship Id="rId8" Type="http://schemas.openxmlformats.org/officeDocument/2006/relationships/slide" Target="slides/slide6.xml"/><Relationship Id="rId51" Type="http://schemas.openxmlformats.org/officeDocument/2006/relationships/font" Target="fonts/font4.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
        <p:cNvGrpSpPr/>
        <p:nvPr/>
      </p:nvGrpSpPr>
      <p:grpSpPr>
        <a:xfrm>
          <a:off x="0" y="0"/>
          <a:ext cx="0" cy="0"/>
          <a:chOff x="0" y="0"/>
          <a:chExt cx="0" cy="0"/>
        </a:xfrm>
      </p:grpSpPr>
      <p:sp>
        <p:nvSpPr>
          <p:cNvPr id="29" name="Google Shape;2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 name="Google Shape;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a4b4372354_1_2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a4b4372354_1_2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g1a4b4372354_1_22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a4b4372354_1_2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a4b4372354_1_2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g1a4b4372354_1_2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a4b4372354_1_2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a4b4372354_1_2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g1a4b4372354_1_25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71730d3901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 name="Google Shape;126;g171730d3901_0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 name="Google Shape;127;g171730d3901_0_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71730d390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Google Shape;134;g171730d390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5" name="Google Shape;135;g171730d3901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713e4bce45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g1713e4bce45_0_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2" name="Google Shape;142;g1713e4bce45_0_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713e4bce45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 name="Google Shape;149;g1713e4bce45_0_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 name="Google Shape;150;g1713e4bce45_0_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71730d3901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 name="Google Shape;157;g171730d3901_0_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8" name="Google Shape;158;g171730d3901_0_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a4b4372354_1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a4b4372354_1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g1a4b4372354_1_4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a4b4372354_1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a4b4372354_1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g1a4b4372354_1_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g1a4b4372354_1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 name="Google Shape;36;g1a4b4372354_1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 name="Google Shape;37;g1a4b4372354_1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a4b4372354_1_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a4b4372354_1_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1a4b4372354_1_5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a4b4372354_1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a4b4372354_1_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g1a4b4372354_1_6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a4b4372354_1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a4b4372354_1_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g1a4b4372354_1_7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a4b4372354_1_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1a4b4372354_1_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1a4b4372354_1_8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a4b4372354_1_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a4b4372354_1_9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g1a4b4372354_1_9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a4b4372354_1_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1a4b4372354_1_9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g1a4b4372354_1_9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a4b4372354_1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a4b4372354_1_10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g1a4b4372354_1_10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a4b4372354_1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a4b4372354_1_1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g1a4b4372354_1_1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a4b4372354_1_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a4b4372354_1_1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g1a4b4372354_1_1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a4b4372354_1_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a4b4372354_1_1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g1a4b4372354_1_1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g1a4b4372354_1_1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 name="Google Shape;43;g1a4b4372354_1_1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 name="Google Shape;44;g1a4b4372354_1_1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a4b4372354_1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a4b4372354_1_1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g1a4b4372354_1_1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a4b4372354_1_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a4b4372354_1_1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g1a4b4372354_1_14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a4b4372354_1_1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a4b4372354_1_1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g1a4b4372354_1_15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a4b4372354_1_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1a4b4372354_1_1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5" name="Google Shape;285;g1a4b4372354_1_16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a4b4372354_1_1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a4b4372354_1_1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 name="Google Shape;293;g1a4b4372354_1_17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a4bc5e039e_2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a4bc5e039e_2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g1a4bc5e039e_2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a4bc5e039e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1a4bc5e039e_2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g1a4bc5e039e_2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7fc352579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17fc3525792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 name="Google Shape;316;g17fc3525792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7fc3525792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7fc3525792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g17fc3525792_0_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7fc3525792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7fc3525792_2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g17fc3525792_2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1a4b4372354_1_1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1a4b4372354_1_19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 name="Google Shape;52;g1a4b4372354_1_19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7fc3525792_2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7fc3525792_2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g17fc3525792_2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7fc3525792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7fc3525792_0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g17fc3525792_0_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7fc3525792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7fc3525792_0_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 name="Google Shape;357;g17fc3525792_0_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6" name="Google Shape;36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2" name="Google Shape;37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a4b4372354_1_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a4b4372354_1_18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 name="Google Shape;60;g1a4b4372354_1_18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a4b4372354_1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a4b4372354_1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g1a4b4372354_1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a4b4372354_1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a4b4372354_1_20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 name="Google Shape;76;g1a4b4372354_1_20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a4b4372354_1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a4b4372354_1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g1a4b4372354_1_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a4b4372354_1_2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a4b4372354_1_2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g1a4b4372354_1_2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type="title">
  <p:cSld name="TITLE">
    <p:spTree>
      <p:nvGrpSpPr>
        <p:cNvPr id="1" name="Shape 12"/>
        <p:cNvGrpSpPr/>
        <p:nvPr/>
      </p:nvGrpSpPr>
      <p:grpSpPr>
        <a:xfrm>
          <a:off x="0" y="0"/>
          <a:ext cx="0" cy="0"/>
          <a:chOff x="0" y="0"/>
          <a:chExt cx="0" cy="0"/>
        </a:xfrm>
      </p:grpSpPr>
      <p:sp>
        <p:nvSpPr>
          <p:cNvPr id="13" name="Google Shape;13;p20"/>
          <p:cNvSpPr txBox="1">
            <a:spLocks noGrp="1"/>
          </p:cNvSpPr>
          <p:nvPr>
            <p:ph type="ctrTitle"/>
          </p:nvPr>
        </p:nvSpPr>
        <p:spPr>
          <a:xfrm>
            <a:off x="4133965" y="1122363"/>
            <a:ext cx="7339351" cy="21021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800"/>
              <a:buFont typeface="Calibri"/>
              <a:buNone/>
              <a:defRPr sz="48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0"/>
          <p:cNvSpPr txBox="1">
            <a:spLocks noGrp="1"/>
          </p:cNvSpPr>
          <p:nvPr>
            <p:ph type="subTitle" idx="1"/>
          </p:nvPr>
        </p:nvSpPr>
        <p:spPr>
          <a:xfrm>
            <a:off x="4133964" y="3303656"/>
            <a:ext cx="7339353" cy="1223178"/>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atin typeface="Calibri"/>
                <a:ea typeface="Calibri"/>
                <a:cs typeface="Calibri"/>
                <a:sym typeface="Calibri"/>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5" name="Google Shape;15;p20"/>
          <p:cNvSpPr/>
          <p:nvPr/>
        </p:nvSpPr>
        <p:spPr>
          <a:xfrm>
            <a:off x="-1366345" y="0"/>
            <a:ext cx="5223641" cy="6858000"/>
          </a:xfrm>
          <a:prstGeom prst="parallelogram">
            <a:avLst>
              <a:gd name="adj" fmla="val 25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 name="Google Shape;16;p20"/>
          <p:cNvSpPr/>
          <p:nvPr/>
        </p:nvSpPr>
        <p:spPr>
          <a:xfrm rot="539464">
            <a:off x="2973398" y="-192321"/>
            <a:ext cx="410404" cy="7224360"/>
          </a:xfrm>
          <a:prstGeom prst="parallelogram">
            <a:avLst>
              <a:gd name="adj" fmla="val 25000"/>
            </a:avLst>
          </a:prstGeom>
          <a:solidFill>
            <a:srgbClr val="D41B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 name="Google Shape;17;p20"/>
          <p:cNvPicPr preferRelativeResize="0"/>
          <p:nvPr/>
        </p:nvPicPr>
        <p:blipFill rotWithShape="1">
          <a:blip r:embed="rId2">
            <a:alphaModFix/>
          </a:blip>
          <a:srcRect/>
          <a:stretch/>
        </p:blipFill>
        <p:spPr>
          <a:xfrm>
            <a:off x="8021652" y="5285434"/>
            <a:ext cx="3552549" cy="1250036"/>
          </a:xfrm>
          <a:prstGeom prst="rect">
            <a:avLst/>
          </a:prstGeom>
          <a:noFill/>
          <a:ln>
            <a:noFill/>
          </a:ln>
        </p:spPr>
      </p:pic>
      <p:pic>
        <p:nvPicPr>
          <p:cNvPr id="18" name="Google Shape;18;p20"/>
          <p:cNvPicPr preferRelativeResize="0"/>
          <p:nvPr/>
        </p:nvPicPr>
        <p:blipFill rotWithShape="1">
          <a:blip r:embed="rId3">
            <a:alphaModFix/>
          </a:blip>
          <a:srcRect/>
          <a:stretch/>
        </p:blipFill>
        <p:spPr>
          <a:xfrm>
            <a:off x="139162" y="1024079"/>
            <a:ext cx="3039439" cy="227957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22"/>
          <p:cNvSpPr txBox="1">
            <a:spLocks noGrp="1"/>
          </p:cNvSpPr>
          <p:nvPr>
            <p:ph type="title"/>
          </p:nvPr>
        </p:nvSpPr>
        <p:spPr>
          <a:xfrm>
            <a:off x="838201" y="902130"/>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400"/>
              <a:buFont typeface="Calibri"/>
              <a:buNone/>
              <a:defRPr>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22"/>
          <p:cNvSpPr txBox="1">
            <a:spLocks noGrp="1"/>
          </p:cNvSpPr>
          <p:nvPr>
            <p:ph type="body" idx="1"/>
          </p:nvPr>
        </p:nvSpPr>
        <p:spPr>
          <a:xfrm>
            <a:off x="838201" y="2432017"/>
            <a:ext cx="10515600" cy="4091699"/>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a:latin typeface="Calibri"/>
                <a:ea typeface="Calibri"/>
                <a:cs typeface="Calibri"/>
                <a:sym typeface="Calibri"/>
              </a:defRPr>
            </a:lvl1pPr>
            <a:lvl2pPr marL="914400" lvl="1" indent="-381000" algn="l">
              <a:lnSpc>
                <a:spcPct val="90000"/>
              </a:lnSpc>
              <a:spcBef>
                <a:spcPts val="500"/>
              </a:spcBef>
              <a:spcAft>
                <a:spcPts val="0"/>
              </a:spcAft>
              <a:buClr>
                <a:schemeClr val="dk1"/>
              </a:buClr>
              <a:buSzPts val="2400"/>
              <a:buChar char="•"/>
              <a:defRPr>
                <a:latin typeface="Calibri"/>
                <a:ea typeface="Calibri"/>
                <a:cs typeface="Calibri"/>
                <a:sym typeface="Calibri"/>
              </a:defRPr>
            </a:lvl2pPr>
            <a:lvl3pPr marL="1371600" lvl="2" indent="-355600" algn="l">
              <a:lnSpc>
                <a:spcPct val="90000"/>
              </a:lnSpc>
              <a:spcBef>
                <a:spcPts val="500"/>
              </a:spcBef>
              <a:spcAft>
                <a:spcPts val="0"/>
              </a:spcAft>
              <a:buClr>
                <a:schemeClr val="dk1"/>
              </a:buClr>
              <a:buSzPts val="2000"/>
              <a:buChar char="•"/>
              <a:defRPr>
                <a:latin typeface="Calibri"/>
                <a:ea typeface="Calibri"/>
                <a:cs typeface="Calibri"/>
                <a:sym typeface="Calibri"/>
              </a:defRPr>
            </a:lvl3pPr>
            <a:lvl4pPr marL="1828800" lvl="3" indent="-342900" algn="l">
              <a:lnSpc>
                <a:spcPct val="90000"/>
              </a:lnSpc>
              <a:spcBef>
                <a:spcPts val="500"/>
              </a:spcBef>
              <a:spcAft>
                <a:spcPts val="0"/>
              </a:spcAft>
              <a:buClr>
                <a:schemeClr val="dk1"/>
              </a:buClr>
              <a:buSzPts val="1800"/>
              <a:buChar char="•"/>
              <a:defRPr>
                <a:latin typeface="Calibri"/>
                <a:ea typeface="Calibri"/>
                <a:cs typeface="Calibri"/>
                <a:sym typeface="Calibri"/>
              </a:defRPr>
            </a:lvl4pPr>
            <a:lvl5pPr marL="2286000" lvl="4" indent="-342900" algn="l">
              <a:lnSpc>
                <a:spcPct val="90000"/>
              </a:lnSpc>
              <a:spcBef>
                <a:spcPts val="500"/>
              </a:spcBef>
              <a:spcAft>
                <a:spcPts val="0"/>
              </a:spcAft>
              <a:buClr>
                <a:schemeClr val="dk1"/>
              </a:buClr>
              <a:buSzPts val="1800"/>
              <a:buChar char="•"/>
              <a:defRPr>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838201" y="365128"/>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9"/>
          <p:cNvSpPr txBox="1">
            <a:spLocks noGrp="1"/>
          </p:cNvSpPr>
          <p:nvPr>
            <p:ph type="body" idx="1"/>
          </p:nvPr>
        </p:nvSpPr>
        <p:spPr>
          <a:xfrm>
            <a:off x="838201"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
        <p:cNvGrpSpPr/>
        <p:nvPr/>
      </p:nvGrpSpPr>
      <p:grpSpPr>
        <a:xfrm>
          <a:off x="0" y="0"/>
          <a:ext cx="0" cy="0"/>
          <a:chOff x="0" y="0"/>
          <a:chExt cx="0" cy="0"/>
        </a:xfrm>
      </p:grpSpPr>
      <p:sp>
        <p:nvSpPr>
          <p:cNvPr id="20" name="Google Shape;20;p21"/>
          <p:cNvSpPr txBox="1">
            <a:spLocks noGrp="1"/>
          </p:cNvSpPr>
          <p:nvPr>
            <p:ph type="title"/>
          </p:nvPr>
        </p:nvSpPr>
        <p:spPr>
          <a:xfrm>
            <a:off x="838201" y="902130"/>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1" name="Google Shape;21;p21"/>
          <p:cNvSpPr txBox="1">
            <a:spLocks noGrp="1"/>
          </p:cNvSpPr>
          <p:nvPr>
            <p:ph type="body" idx="1"/>
          </p:nvPr>
        </p:nvSpPr>
        <p:spPr>
          <a:xfrm>
            <a:off x="838201" y="2432017"/>
            <a:ext cx="10515600" cy="4091699"/>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 name="Google Shape;22;p21"/>
          <p:cNvSpPr/>
          <p:nvPr/>
        </p:nvSpPr>
        <p:spPr>
          <a:xfrm rot="5400000">
            <a:off x="5744678" y="-5744680"/>
            <a:ext cx="702644" cy="12192004"/>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23" name="Google Shape;23;p21"/>
          <p:cNvCxnSpPr/>
          <p:nvPr/>
        </p:nvCxnSpPr>
        <p:spPr>
          <a:xfrm flipH="1">
            <a:off x="-3" y="702642"/>
            <a:ext cx="12192004" cy="35022"/>
          </a:xfrm>
          <a:prstGeom prst="straightConnector1">
            <a:avLst/>
          </a:prstGeom>
          <a:noFill/>
          <a:ln w="76200" cap="flat" cmpd="sng">
            <a:solidFill>
              <a:srgbClr val="D41B2C"/>
            </a:solidFill>
            <a:prstDash val="solid"/>
            <a:miter lim="800000"/>
            <a:headEnd type="none" w="sm" len="sm"/>
            <a:tailEnd type="none" w="sm" len="sm"/>
          </a:ln>
        </p:spPr>
      </p:cxnSp>
      <p:pic>
        <p:nvPicPr>
          <p:cNvPr id="24" name="Google Shape;24;p21"/>
          <p:cNvPicPr preferRelativeResize="0"/>
          <p:nvPr/>
        </p:nvPicPr>
        <p:blipFill rotWithShape="1">
          <a:blip r:embed="rId3">
            <a:alphaModFix/>
          </a:blip>
          <a:srcRect/>
          <a:stretch/>
        </p:blipFill>
        <p:spPr>
          <a:xfrm>
            <a:off x="8614163" y="68465"/>
            <a:ext cx="3441108" cy="66920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
        <p:cNvGrpSpPr/>
        <p:nvPr/>
      </p:nvGrpSpPr>
      <p:grpSpPr>
        <a:xfrm>
          <a:off x="0" y="0"/>
          <a:ext cx="0" cy="0"/>
          <a:chOff x="0" y="0"/>
          <a:chExt cx="0" cy="0"/>
        </a:xfrm>
      </p:grpSpPr>
      <p:sp>
        <p:nvSpPr>
          <p:cNvPr id="32" name="Google Shape;32;p1"/>
          <p:cNvSpPr txBox="1">
            <a:spLocks noGrp="1"/>
          </p:cNvSpPr>
          <p:nvPr>
            <p:ph type="ctrTitle"/>
          </p:nvPr>
        </p:nvSpPr>
        <p:spPr>
          <a:xfrm>
            <a:off x="4036291" y="384791"/>
            <a:ext cx="7684655" cy="21021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4800"/>
              <a:buFont typeface="Calibri"/>
              <a:buNone/>
            </a:pPr>
            <a:r>
              <a:rPr lang="en-US" b="1"/>
              <a:t>CSYE 7280</a:t>
            </a:r>
            <a:br>
              <a:rPr lang="en-US" b="1"/>
            </a:br>
            <a:r>
              <a:rPr lang="en-US" b="1"/>
              <a:t>Fall 2022</a:t>
            </a:r>
            <a:br>
              <a:rPr lang="en-US" b="1"/>
            </a:br>
            <a:r>
              <a:rPr lang="en-US" b="1"/>
              <a:t>Final Project</a:t>
            </a:r>
            <a:endParaRPr/>
          </a:p>
        </p:txBody>
      </p:sp>
      <p:sp>
        <p:nvSpPr>
          <p:cNvPr id="33" name="Google Shape;33;p1"/>
          <p:cNvSpPr txBox="1">
            <a:spLocks noGrp="1"/>
          </p:cNvSpPr>
          <p:nvPr>
            <p:ph type="subTitle" idx="1"/>
          </p:nvPr>
        </p:nvSpPr>
        <p:spPr>
          <a:xfrm>
            <a:off x="3532900" y="2890973"/>
            <a:ext cx="8428200" cy="34611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262626"/>
              </a:buClr>
              <a:buSzPts val="2800"/>
              <a:buNone/>
            </a:pPr>
            <a:r>
              <a:rPr lang="en-US" sz="2800" b="1" dirty="0">
                <a:solidFill>
                  <a:srgbClr val="262626"/>
                </a:solidFill>
                <a:latin typeface="Calibri"/>
                <a:ea typeface="Calibri"/>
                <a:cs typeface="Calibri"/>
                <a:sym typeface="Calibri"/>
              </a:rPr>
              <a:t>   Contributors:</a:t>
            </a:r>
            <a:r>
              <a:rPr lang="en-US" dirty="0">
                <a:solidFill>
                  <a:srgbClr val="262626"/>
                </a:solidFill>
                <a:latin typeface="Calibri"/>
                <a:ea typeface="Calibri"/>
                <a:cs typeface="Calibri"/>
                <a:sym typeface="Calibri"/>
              </a:rPr>
              <a:t>                                                       </a:t>
            </a:r>
            <a:r>
              <a:rPr lang="en-US" sz="2800" b="1" dirty="0">
                <a:solidFill>
                  <a:srgbClr val="262626"/>
                </a:solidFill>
                <a:latin typeface="Calibri"/>
                <a:ea typeface="Calibri"/>
                <a:cs typeface="Calibri"/>
                <a:sym typeface="Calibri"/>
              </a:rPr>
              <a:t>Professor:</a:t>
            </a:r>
            <a:br>
              <a:rPr lang="en-US" dirty="0">
                <a:solidFill>
                  <a:srgbClr val="262626"/>
                </a:solidFill>
                <a:latin typeface="Calibri"/>
                <a:ea typeface="Calibri"/>
                <a:cs typeface="Calibri"/>
                <a:sym typeface="Calibri"/>
              </a:rPr>
            </a:br>
            <a:br>
              <a:rPr lang="en-US" dirty="0">
                <a:solidFill>
                  <a:srgbClr val="262626"/>
                </a:solidFill>
                <a:latin typeface="Calibri"/>
                <a:ea typeface="Calibri"/>
                <a:cs typeface="Calibri"/>
                <a:sym typeface="Calibri"/>
              </a:rPr>
            </a:br>
            <a:r>
              <a:rPr lang="en-US" dirty="0">
                <a:solidFill>
                  <a:srgbClr val="262626"/>
                </a:solidFill>
                <a:latin typeface="Calibri"/>
                <a:ea typeface="Calibri"/>
                <a:cs typeface="Calibri"/>
                <a:sym typeface="Calibri"/>
              </a:rPr>
              <a:t>Sparsh Sinha (001000390) 		                 </a:t>
            </a:r>
            <a:r>
              <a:rPr lang="en-US" dirty="0">
                <a:solidFill>
                  <a:srgbClr val="262626"/>
                </a:solidFill>
              </a:rPr>
              <a:t>Vishal Chawla</a:t>
            </a:r>
            <a:endParaRPr dirty="0"/>
          </a:p>
          <a:p>
            <a:pPr marL="0" lvl="0" indent="0" algn="just" rtl="0">
              <a:lnSpc>
                <a:spcPct val="90000"/>
              </a:lnSpc>
              <a:spcBef>
                <a:spcPts val="1000"/>
              </a:spcBef>
              <a:spcAft>
                <a:spcPts val="0"/>
              </a:spcAft>
              <a:buClr>
                <a:srgbClr val="262626"/>
              </a:buClr>
              <a:buSzPts val="2400"/>
              <a:buNone/>
            </a:pPr>
            <a:r>
              <a:rPr lang="en-US" dirty="0">
                <a:solidFill>
                  <a:srgbClr val="262626"/>
                </a:solidFill>
              </a:rPr>
              <a:t>Nirmayee Dighe</a:t>
            </a:r>
            <a:r>
              <a:rPr lang="en-US" dirty="0">
                <a:solidFill>
                  <a:srgbClr val="262626"/>
                </a:solidFill>
                <a:latin typeface="Calibri"/>
                <a:ea typeface="Calibri"/>
                <a:cs typeface="Calibri"/>
                <a:sym typeface="Calibri"/>
              </a:rPr>
              <a:t> (002984202) 	                         	</a:t>
            </a:r>
            <a:r>
              <a:rPr lang="en-US" dirty="0">
                <a:solidFill>
                  <a:srgbClr val="262626"/>
                </a:solidFill>
              </a:rPr>
              <a:t>     </a:t>
            </a:r>
            <a:r>
              <a:rPr lang="en-US" dirty="0">
                <a:solidFill>
                  <a:srgbClr val="262626"/>
                </a:solidFill>
                <a:latin typeface="Calibri"/>
                <a:ea typeface="Calibri"/>
                <a:cs typeface="Calibri"/>
                <a:sym typeface="Calibri"/>
              </a:rPr>
              <a:t>&amp;	</a:t>
            </a:r>
            <a:endParaRPr dirty="0"/>
          </a:p>
          <a:p>
            <a:pPr marL="0" lvl="0" indent="0" algn="just" rtl="0">
              <a:lnSpc>
                <a:spcPct val="90000"/>
              </a:lnSpc>
              <a:spcBef>
                <a:spcPts val="1000"/>
              </a:spcBef>
              <a:spcAft>
                <a:spcPts val="0"/>
              </a:spcAft>
              <a:buClr>
                <a:srgbClr val="262626"/>
              </a:buClr>
              <a:buSzPts val="2400"/>
              <a:buNone/>
            </a:pPr>
            <a:r>
              <a:rPr lang="en-US" dirty="0">
                <a:solidFill>
                  <a:srgbClr val="262626"/>
                </a:solidFill>
                <a:latin typeface="Calibri"/>
                <a:ea typeface="Calibri"/>
                <a:cs typeface="Calibri"/>
                <a:sym typeface="Calibri"/>
              </a:rPr>
              <a:t>Rajiv Ranjan Sahu (002101619)                                  TA Team</a:t>
            </a:r>
            <a:endParaRPr dirty="0"/>
          </a:p>
          <a:p>
            <a:pPr marL="0" lvl="0" indent="0" algn="just" rtl="0">
              <a:lnSpc>
                <a:spcPct val="90000"/>
              </a:lnSpc>
              <a:spcBef>
                <a:spcPts val="1000"/>
              </a:spcBef>
              <a:spcAft>
                <a:spcPts val="0"/>
              </a:spcAft>
              <a:buClr>
                <a:srgbClr val="262626"/>
              </a:buClr>
              <a:buSzPts val="2400"/>
              <a:buNone/>
            </a:pPr>
            <a:r>
              <a:rPr lang="en-US" dirty="0">
                <a:solidFill>
                  <a:srgbClr val="262626"/>
                </a:solidFill>
              </a:rPr>
              <a:t>Sushmita Maity (001092534)</a:t>
            </a:r>
            <a:r>
              <a:rPr lang="en-US" dirty="0">
                <a:solidFill>
                  <a:srgbClr val="262626"/>
                </a:solidFill>
                <a:latin typeface="Calibri"/>
                <a:ea typeface="Calibri"/>
                <a:cs typeface="Calibri"/>
                <a:sym typeface="Calibri"/>
              </a:rPr>
              <a:t> </a:t>
            </a:r>
            <a:endParaRPr dirty="0"/>
          </a:p>
          <a:p>
            <a:pPr marL="0" lvl="0" indent="0" algn="just" rtl="0">
              <a:lnSpc>
                <a:spcPct val="90000"/>
              </a:lnSpc>
              <a:spcBef>
                <a:spcPts val="1000"/>
              </a:spcBef>
              <a:spcAft>
                <a:spcPts val="0"/>
              </a:spcAft>
              <a:buClr>
                <a:srgbClr val="262626"/>
              </a:buClr>
              <a:buSzPts val="2400"/>
              <a:buNone/>
            </a:pPr>
            <a:r>
              <a:rPr lang="en-US" dirty="0">
                <a:solidFill>
                  <a:srgbClr val="262626"/>
                </a:solidFill>
              </a:rPr>
              <a:t>Akshaysingh Bayes (</a:t>
            </a:r>
            <a:r>
              <a:rPr lang="en-US" dirty="0"/>
              <a:t>002956209</a:t>
            </a:r>
            <a:r>
              <a:rPr lang="en-US" dirty="0">
                <a:solidFill>
                  <a:srgbClr val="262626"/>
                </a:solidFill>
              </a:rPr>
              <a:t>)</a:t>
            </a:r>
            <a:endParaRPr dirty="0">
              <a:solidFill>
                <a:srgbClr val="262626"/>
              </a:solidFill>
            </a:endParaRPr>
          </a:p>
          <a:p>
            <a:pPr marL="0" lvl="0" indent="0" algn="just" rtl="0">
              <a:lnSpc>
                <a:spcPct val="90000"/>
              </a:lnSpc>
              <a:spcBef>
                <a:spcPts val="1000"/>
              </a:spcBef>
              <a:spcAft>
                <a:spcPts val="0"/>
              </a:spcAft>
              <a:buClr>
                <a:srgbClr val="262626"/>
              </a:buClr>
              <a:buSzPts val="2400"/>
              <a:buNone/>
            </a:pPr>
            <a:r>
              <a:rPr lang="en-US" dirty="0">
                <a:solidFill>
                  <a:srgbClr val="262626"/>
                </a:solidFill>
              </a:rPr>
              <a:t>Pratik Nakave (</a:t>
            </a:r>
            <a:r>
              <a:rPr lang="en-US" dirty="0"/>
              <a:t>001305902</a:t>
            </a:r>
            <a:r>
              <a:rPr lang="en-US" dirty="0">
                <a:solidFill>
                  <a:srgbClr val="262626"/>
                </a:solidFill>
              </a:rPr>
              <a:t>)</a:t>
            </a:r>
            <a:r>
              <a:rPr lang="en-US" dirty="0">
                <a:solidFill>
                  <a:srgbClr val="262626"/>
                </a:solidFill>
                <a:latin typeface="Calibri"/>
                <a:ea typeface="Calibri"/>
                <a:cs typeface="Calibri"/>
                <a:sym typeface="Calibri"/>
              </a:rPr>
              <a:t>		</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g1a4b4372354_1_222"/>
          <p:cNvSpPr txBox="1">
            <a:spLocks noGrp="1"/>
          </p:cNvSpPr>
          <p:nvPr>
            <p:ph type="title"/>
          </p:nvPr>
        </p:nvSpPr>
        <p:spPr>
          <a:xfrm>
            <a:off x="838201" y="902130"/>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103" name="Google Shape;103;g1a4b4372354_1_222"/>
          <p:cNvSpPr txBox="1">
            <a:spLocks noGrp="1"/>
          </p:cNvSpPr>
          <p:nvPr>
            <p:ph type="body" idx="1"/>
          </p:nvPr>
        </p:nvSpPr>
        <p:spPr>
          <a:xfrm>
            <a:off x="838201" y="2136917"/>
            <a:ext cx="10515600" cy="4091700"/>
          </a:xfrm>
          <a:prstGeom prst="rect">
            <a:avLst/>
          </a:prstGeom>
        </p:spPr>
        <p:txBody>
          <a:bodyPr spcFirstLastPara="1" wrap="square" lIns="91425" tIns="45700" rIns="91425" bIns="45700" anchor="t" anchorCtr="0">
            <a:noAutofit/>
          </a:bodyPr>
          <a:lstStyle/>
          <a:p>
            <a:pPr marL="0" lvl="0" indent="0" algn="l" rtl="0">
              <a:lnSpc>
                <a:spcPct val="120000"/>
              </a:lnSpc>
              <a:spcBef>
                <a:spcPts val="0"/>
              </a:spcBef>
              <a:spcAft>
                <a:spcPts val="0"/>
              </a:spcAft>
              <a:buNone/>
            </a:pPr>
            <a:endParaRPr/>
          </a:p>
        </p:txBody>
      </p:sp>
      <p:pic>
        <p:nvPicPr>
          <p:cNvPr id="104" name="Google Shape;104;g1a4b4372354_1_222"/>
          <p:cNvPicPr preferRelativeResize="0"/>
          <p:nvPr/>
        </p:nvPicPr>
        <p:blipFill>
          <a:blip r:embed="rId3">
            <a:alphaModFix/>
          </a:blip>
          <a:stretch>
            <a:fillRect/>
          </a:stretch>
        </p:blipFill>
        <p:spPr>
          <a:xfrm>
            <a:off x="154100" y="902125"/>
            <a:ext cx="6415551" cy="6031100"/>
          </a:xfrm>
          <a:prstGeom prst="rect">
            <a:avLst/>
          </a:prstGeom>
          <a:noFill/>
          <a:ln>
            <a:noFill/>
          </a:ln>
        </p:spPr>
      </p:pic>
      <p:pic>
        <p:nvPicPr>
          <p:cNvPr id="105" name="Google Shape;105;g1a4b4372354_1_222"/>
          <p:cNvPicPr preferRelativeResize="0"/>
          <p:nvPr/>
        </p:nvPicPr>
        <p:blipFill>
          <a:blip r:embed="rId4">
            <a:alphaModFix/>
          </a:blip>
          <a:stretch>
            <a:fillRect/>
          </a:stretch>
        </p:blipFill>
        <p:spPr>
          <a:xfrm>
            <a:off x="6231125" y="902125"/>
            <a:ext cx="5960876" cy="5805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g1a4b4372354_1_245"/>
          <p:cNvSpPr txBox="1">
            <a:spLocks noGrp="1"/>
          </p:cNvSpPr>
          <p:nvPr>
            <p:ph type="title"/>
          </p:nvPr>
        </p:nvSpPr>
        <p:spPr>
          <a:xfrm>
            <a:off x="838201" y="902130"/>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112" name="Google Shape;112;g1a4b4372354_1_245"/>
          <p:cNvSpPr txBox="1">
            <a:spLocks noGrp="1"/>
          </p:cNvSpPr>
          <p:nvPr>
            <p:ph type="body" idx="1"/>
          </p:nvPr>
        </p:nvSpPr>
        <p:spPr>
          <a:xfrm>
            <a:off x="838201" y="2136917"/>
            <a:ext cx="10515600" cy="4091700"/>
          </a:xfrm>
          <a:prstGeom prst="rect">
            <a:avLst/>
          </a:prstGeom>
        </p:spPr>
        <p:txBody>
          <a:bodyPr spcFirstLastPara="1" wrap="square" lIns="91425" tIns="45700" rIns="91425" bIns="45700" anchor="t" anchorCtr="0">
            <a:noAutofit/>
          </a:bodyPr>
          <a:lstStyle/>
          <a:p>
            <a:pPr marL="0" lvl="0" indent="0" algn="l" rtl="0">
              <a:lnSpc>
                <a:spcPct val="120000"/>
              </a:lnSpc>
              <a:spcBef>
                <a:spcPts val="0"/>
              </a:spcBef>
              <a:spcAft>
                <a:spcPts val="0"/>
              </a:spcAft>
              <a:buNone/>
            </a:pPr>
            <a:endParaRPr/>
          </a:p>
        </p:txBody>
      </p:sp>
      <p:pic>
        <p:nvPicPr>
          <p:cNvPr id="113" name="Google Shape;113;g1a4b4372354_1_245"/>
          <p:cNvPicPr preferRelativeResize="0"/>
          <p:nvPr/>
        </p:nvPicPr>
        <p:blipFill>
          <a:blip r:embed="rId3">
            <a:alphaModFix/>
          </a:blip>
          <a:stretch>
            <a:fillRect/>
          </a:stretch>
        </p:blipFill>
        <p:spPr>
          <a:xfrm>
            <a:off x="98525" y="902125"/>
            <a:ext cx="6232900" cy="5713492"/>
          </a:xfrm>
          <a:prstGeom prst="rect">
            <a:avLst/>
          </a:prstGeom>
          <a:noFill/>
          <a:ln>
            <a:noFill/>
          </a:ln>
        </p:spPr>
      </p:pic>
      <p:pic>
        <p:nvPicPr>
          <p:cNvPr id="114" name="Google Shape;114;g1a4b4372354_1_245"/>
          <p:cNvPicPr preferRelativeResize="0"/>
          <p:nvPr/>
        </p:nvPicPr>
        <p:blipFill>
          <a:blip r:embed="rId4">
            <a:alphaModFix/>
          </a:blip>
          <a:stretch>
            <a:fillRect/>
          </a:stretch>
        </p:blipFill>
        <p:spPr>
          <a:xfrm>
            <a:off x="6331425" y="902125"/>
            <a:ext cx="5767251" cy="55421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g1a4b4372354_1_255"/>
          <p:cNvSpPr txBox="1">
            <a:spLocks noGrp="1"/>
          </p:cNvSpPr>
          <p:nvPr>
            <p:ph type="title"/>
          </p:nvPr>
        </p:nvSpPr>
        <p:spPr>
          <a:xfrm>
            <a:off x="838201" y="902130"/>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121" name="Google Shape;121;g1a4b4372354_1_255"/>
          <p:cNvSpPr txBox="1">
            <a:spLocks noGrp="1"/>
          </p:cNvSpPr>
          <p:nvPr>
            <p:ph type="body" idx="1"/>
          </p:nvPr>
        </p:nvSpPr>
        <p:spPr>
          <a:xfrm>
            <a:off x="838201" y="2136917"/>
            <a:ext cx="10515600" cy="4091700"/>
          </a:xfrm>
          <a:prstGeom prst="rect">
            <a:avLst/>
          </a:prstGeom>
        </p:spPr>
        <p:txBody>
          <a:bodyPr spcFirstLastPara="1" wrap="square" lIns="91425" tIns="45700" rIns="91425" bIns="45700" anchor="t" anchorCtr="0">
            <a:noAutofit/>
          </a:bodyPr>
          <a:lstStyle/>
          <a:p>
            <a:pPr marL="0" lvl="0" indent="0" algn="l" rtl="0">
              <a:lnSpc>
                <a:spcPct val="120000"/>
              </a:lnSpc>
              <a:spcBef>
                <a:spcPts val="0"/>
              </a:spcBef>
              <a:spcAft>
                <a:spcPts val="0"/>
              </a:spcAft>
              <a:buNone/>
            </a:pPr>
            <a:endParaRPr/>
          </a:p>
        </p:txBody>
      </p:sp>
      <p:pic>
        <p:nvPicPr>
          <p:cNvPr id="122" name="Google Shape;122;g1a4b4372354_1_255"/>
          <p:cNvPicPr preferRelativeResize="0"/>
          <p:nvPr/>
        </p:nvPicPr>
        <p:blipFill>
          <a:blip r:embed="rId3">
            <a:alphaModFix/>
          </a:blip>
          <a:stretch>
            <a:fillRect/>
          </a:stretch>
        </p:blipFill>
        <p:spPr>
          <a:xfrm>
            <a:off x="0" y="902125"/>
            <a:ext cx="6431726" cy="5429301"/>
          </a:xfrm>
          <a:prstGeom prst="rect">
            <a:avLst/>
          </a:prstGeom>
          <a:noFill/>
          <a:ln>
            <a:noFill/>
          </a:ln>
        </p:spPr>
      </p:pic>
      <p:pic>
        <p:nvPicPr>
          <p:cNvPr id="123" name="Google Shape;123;g1a4b4372354_1_255"/>
          <p:cNvPicPr preferRelativeResize="0"/>
          <p:nvPr/>
        </p:nvPicPr>
        <p:blipFill>
          <a:blip r:embed="rId4">
            <a:alphaModFix/>
          </a:blip>
          <a:stretch>
            <a:fillRect/>
          </a:stretch>
        </p:blipFill>
        <p:spPr>
          <a:xfrm>
            <a:off x="6290725" y="902125"/>
            <a:ext cx="5845551" cy="5326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g171730d3901_0_9"/>
          <p:cNvSpPr txBox="1">
            <a:spLocks noGrp="1"/>
          </p:cNvSpPr>
          <p:nvPr>
            <p:ph type="title"/>
          </p:nvPr>
        </p:nvSpPr>
        <p:spPr>
          <a:xfrm>
            <a:off x="838201" y="90213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a:t>Design Review</a:t>
            </a:r>
            <a:endParaRPr/>
          </a:p>
        </p:txBody>
      </p:sp>
      <p:sp>
        <p:nvSpPr>
          <p:cNvPr id="130" name="Google Shape;130;g171730d3901_0_9"/>
          <p:cNvSpPr txBox="1">
            <a:spLocks noGrp="1"/>
          </p:cNvSpPr>
          <p:nvPr>
            <p:ph type="body" idx="1"/>
          </p:nvPr>
        </p:nvSpPr>
        <p:spPr>
          <a:xfrm>
            <a:off x="838200" y="2047875"/>
            <a:ext cx="5376900" cy="4095600"/>
          </a:xfrm>
          <a:prstGeom prst="rect">
            <a:avLst/>
          </a:prstGeom>
          <a:noFill/>
          <a:ln>
            <a:noFill/>
          </a:ln>
        </p:spPr>
        <p:txBody>
          <a:bodyPr spcFirstLastPara="1" wrap="square" lIns="91425" tIns="45700" rIns="91425" bIns="45700" anchor="t" anchorCtr="0">
            <a:noAutofit/>
          </a:bodyPr>
          <a:lstStyle/>
          <a:p>
            <a:pPr marL="457200" lvl="0" indent="-355600" algn="l" rtl="0">
              <a:lnSpc>
                <a:spcPct val="115000"/>
              </a:lnSpc>
              <a:spcBef>
                <a:spcPts val="1200"/>
              </a:spcBef>
              <a:spcAft>
                <a:spcPts val="0"/>
              </a:spcAft>
              <a:buClr>
                <a:srgbClr val="292929"/>
              </a:buClr>
              <a:buSzPts val="2000"/>
              <a:buChar char="•"/>
            </a:pPr>
            <a:r>
              <a:rPr lang="en-US" sz="2000">
                <a:solidFill>
                  <a:srgbClr val="292929"/>
                </a:solidFill>
                <a:highlight>
                  <a:srgbClr val="FFFFFF"/>
                </a:highlight>
                <a:latin typeface="Arial"/>
                <a:ea typeface="Arial"/>
                <a:cs typeface="Arial"/>
                <a:sym typeface="Arial"/>
              </a:rPr>
              <a:t>Design review is a meeting where the designer shares/presents one or more solutions with their team</a:t>
            </a:r>
            <a:endParaRPr sz="2000">
              <a:solidFill>
                <a:srgbClr val="292929"/>
              </a:solidFill>
              <a:highlight>
                <a:srgbClr val="FFFFFF"/>
              </a:highlight>
              <a:latin typeface="Arial"/>
              <a:ea typeface="Arial"/>
              <a:cs typeface="Arial"/>
              <a:sym typeface="Arial"/>
            </a:endParaRPr>
          </a:p>
          <a:p>
            <a:pPr marL="457200" lvl="0" indent="-355600" algn="l" rtl="0">
              <a:lnSpc>
                <a:spcPct val="115000"/>
              </a:lnSpc>
              <a:spcBef>
                <a:spcPts val="0"/>
              </a:spcBef>
              <a:spcAft>
                <a:spcPts val="0"/>
              </a:spcAft>
              <a:buClr>
                <a:srgbClr val="292929"/>
              </a:buClr>
              <a:buSzPts val="2000"/>
              <a:buChar char="•"/>
            </a:pPr>
            <a:r>
              <a:rPr lang="en-US" sz="2000">
                <a:solidFill>
                  <a:srgbClr val="292929"/>
                </a:solidFill>
                <a:highlight>
                  <a:srgbClr val="FFFFFF"/>
                </a:highlight>
                <a:latin typeface="Arial"/>
                <a:ea typeface="Arial"/>
                <a:cs typeface="Arial"/>
                <a:sym typeface="Arial"/>
              </a:rPr>
              <a:t> The team gives feedback and accepts the proposed solution before developing it.</a:t>
            </a:r>
            <a:endParaRPr sz="2000">
              <a:solidFill>
                <a:srgbClr val="292929"/>
              </a:solidFill>
              <a:highlight>
                <a:srgbClr val="FFFFFF"/>
              </a:highlight>
              <a:latin typeface="Arial"/>
              <a:ea typeface="Arial"/>
              <a:cs typeface="Arial"/>
              <a:sym typeface="Arial"/>
            </a:endParaRPr>
          </a:p>
          <a:p>
            <a:pPr marL="457200" lvl="0" indent="-355600" algn="l" rtl="0">
              <a:lnSpc>
                <a:spcPct val="115000"/>
              </a:lnSpc>
              <a:spcBef>
                <a:spcPts val="0"/>
              </a:spcBef>
              <a:spcAft>
                <a:spcPts val="0"/>
              </a:spcAft>
              <a:buClr>
                <a:srgbClr val="292929"/>
              </a:buClr>
              <a:buSzPts val="2000"/>
              <a:buChar char="•"/>
            </a:pPr>
            <a:r>
              <a:rPr lang="en-US" sz="2000">
                <a:solidFill>
                  <a:srgbClr val="292929"/>
                </a:solidFill>
                <a:highlight>
                  <a:srgbClr val="FFFFFF"/>
                </a:highlight>
                <a:latin typeface="Arial"/>
                <a:ea typeface="Arial"/>
                <a:cs typeface="Arial"/>
                <a:sym typeface="Arial"/>
              </a:rPr>
              <a:t>This meeting is important as the entire team gives feedback to the designer which ensures that the team is on the same page with regards to any project.</a:t>
            </a:r>
            <a:endParaRPr sz="2000">
              <a:solidFill>
                <a:srgbClr val="292929"/>
              </a:solidFill>
              <a:highlight>
                <a:srgbClr val="FFFFFF"/>
              </a:highlight>
              <a:latin typeface="Arial"/>
              <a:ea typeface="Arial"/>
              <a:cs typeface="Arial"/>
              <a:sym typeface="Arial"/>
            </a:endParaRPr>
          </a:p>
          <a:p>
            <a:pPr marL="0" lvl="0" indent="0" algn="l" rtl="0">
              <a:lnSpc>
                <a:spcPct val="90000"/>
              </a:lnSpc>
              <a:spcBef>
                <a:spcPts val="1200"/>
              </a:spcBef>
              <a:spcAft>
                <a:spcPts val="0"/>
              </a:spcAft>
              <a:buSzPts val="2800"/>
              <a:buNone/>
            </a:pPr>
            <a:endParaRPr sz="2000"/>
          </a:p>
        </p:txBody>
      </p:sp>
      <p:pic>
        <p:nvPicPr>
          <p:cNvPr id="131" name="Google Shape;131;g171730d3901_0_9"/>
          <p:cNvPicPr preferRelativeResize="0"/>
          <p:nvPr/>
        </p:nvPicPr>
        <p:blipFill rotWithShape="1">
          <a:blip r:embed="rId3">
            <a:alphaModFix/>
          </a:blip>
          <a:srcRect/>
          <a:stretch/>
        </p:blipFill>
        <p:spPr>
          <a:xfrm>
            <a:off x="6391300" y="1808730"/>
            <a:ext cx="5672098" cy="387447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g171730d3901_0_0"/>
          <p:cNvSpPr txBox="1">
            <a:spLocks noGrp="1"/>
          </p:cNvSpPr>
          <p:nvPr>
            <p:ph type="title"/>
          </p:nvPr>
        </p:nvSpPr>
        <p:spPr>
          <a:xfrm>
            <a:off x="838200" y="902126"/>
            <a:ext cx="10515600" cy="955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a:t>Design Review Methodology:</a:t>
            </a:r>
            <a:endParaRPr/>
          </a:p>
        </p:txBody>
      </p:sp>
      <p:sp>
        <p:nvSpPr>
          <p:cNvPr id="138" name="Google Shape;138;g171730d3901_0_0"/>
          <p:cNvSpPr txBox="1">
            <a:spLocks noGrp="1"/>
          </p:cNvSpPr>
          <p:nvPr>
            <p:ph type="body" idx="1"/>
          </p:nvPr>
        </p:nvSpPr>
        <p:spPr>
          <a:xfrm>
            <a:off x="838200" y="1857325"/>
            <a:ext cx="10515600" cy="4624200"/>
          </a:xfrm>
          <a:prstGeom prst="rect">
            <a:avLst/>
          </a:prstGeom>
          <a:noFill/>
          <a:ln>
            <a:noFill/>
          </a:ln>
        </p:spPr>
        <p:txBody>
          <a:bodyPr spcFirstLastPara="1" wrap="square" lIns="91425" tIns="45700" rIns="91425" bIns="45700" anchor="t" anchorCtr="0">
            <a:noAutofit/>
          </a:bodyPr>
          <a:lstStyle/>
          <a:p>
            <a:pPr marL="457200" lvl="0" indent="-355600" algn="just" rtl="0">
              <a:lnSpc>
                <a:spcPct val="100000"/>
              </a:lnSpc>
              <a:spcBef>
                <a:spcPts val="1200"/>
              </a:spcBef>
              <a:spcAft>
                <a:spcPts val="0"/>
              </a:spcAft>
              <a:buSzPts val="2000"/>
              <a:buChar char="•"/>
            </a:pPr>
            <a:r>
              <a:rPr lang="en-US" sz="2000">
                <a:highlight>
                  <a:srgbClr val="FFFFFF"/>
                </a:highlight>
                <a:latin typeface="Arial"/>
                <a:ea typeface="Arial"/>
                <a:cs typeface="Arial"/>
                <a:sym typeface="Arial"/>
              </a:rPr>
              <a:t>Note the</a:t>
            </a:r>
            <a:r>
              <a:rPr lang="en-US" sz="2000" b="1">
                <a:highlight>
                  <a:srgbClr val="FFFFFF"/>
                </a:highlight>
                <a:latin typeface="Arial"/>
                <a:ea typeface="Arial"/>
                <a:cs typeface="Arial"/>
                <a:sym typeface="Arial"/>
              </a:rPr>
              <a:t> </a:t>
            </a:r>
            <a:r>
              <a:rPr lang="en-US" sz="2000">
                <a:highlight>
                  <a:srgbClr val="FFFFFF"/>
                </a:highlight>
                <a:latin typeface="Arial"/>
                <a:ea typeface="Arial"/>
                <a:cs typeface="Arial"/>
                <a:sym typeface="Arial"/>
              </a:rPr>
              <a:t>objectives and the expected out come</a:t>
            </a:r>
            <a:endParaRPr sz="2000">
              <a:highlight>
                <a:srgbClr val="FFFFFF"/>
              </a:highlight>
              <a:latin typeface="Arial"/>
              <a:ea typeface="Arial"/>
              <a:cs typeface="Arial"/>
              <a:sym typeface="Arial"/>
            </a:endParaRPr>
          </a:p>
          <a:p>
            <a:pPr marL="457200" lvl="0" indent="-355600" algn="just" rtl="0">
              <a:lnSpc>
                <a:spcPct val="100000"/>
              </a:lnSpc>
              <a:spcBef>
                <a:spcPts val="0"/>
              </a:spcBef>
              <a:spcAft>
                <a:spcPts val="0"/>
              </a:spcAft>
              <a:buSzPts val="2000"/>
              <a:buChar char="•"/>
            </a:pPr>
            <a:r>
              <a:rPr lang="en-US" sz="2000">
                <a:highlight>
                  <a:srgbClr val="FFFFFF"/>
                </a:highlight>
                <a:latin typeface="Arial"/>
                <a:ea typeface="Arial"/>
                <a:cs typeface="Arial"/>
                <a:sym typeface="Arial"/>
              </a:rPr>
              <a:t>Ensure that you have enough data to support your solutions. One can also conduct user interviews, or talk with the developers prior to coming up with solutions.</a:t>
            </a:r>
            <a:endParaRPr sz="2000">
              <a:highlight>
                <a:srgbClr val="FFFFFF"/>
              </a:highlight>
              <a:latin typeface="Arial"/>
              <a:ea typeface="Arial"/>
              <a:cs typeface="Arial"/>
              <a:sym typeface="Arial"/>
            </a:endParaRPr>
          </a:p>
          <a:p>
            <a:pPr marL="457200" lvl="0" indent="-355600" algn="just" rtl="0">
              <a:lnSpc>
                <a:spcPct val="100000"/>
              </a:lnSpc>
              <a:spcBef>
                <a:spcPts val="0"/>
              </a:spcBef>
              <a:spcAft>
                <a:spcPts val="0"/>
              </a:spcAft>
              <a:buSzPts val="2000"/>
              <a:buChar char="•"/>
            </a:pPr>
            <a:r>
              <a:rPr lang="en-US" sz="2000">
                <a:highlight>
                  <a:srgbClr val="FFFFFF"/>
                </a:highlight>
                <a:latin typeface="Arial"/>
                <a:ea typeface="Arial"/>
                <a:cs typeface="Arial"/>
                <a:sym typeface="Arial"/>
              </a:rPr>
              <a:t>Run multiple tests before presenting your solutions. Try to incorporate as many test cases as possible. The designer must know the solution in and out.</a:t>
            </a:r>
            <a:endParaRPr sz="2000">
              <a:highlight>
                <a:srgbClr val="FFFFFF"/>
              </a:highlight>
              <a:latin typeface="Arial"/>
              <a:ea typeface="Arial"/>
              <a:cs typeface="Arial"/>
              <a:sym typeface="Arial"/>
            </a:endParaRPr>
          </a:p>
          <a:p>
            <a:pPr marL="457200" lvl="0" indent="-355600" algn="just" rtl="0">
              <a:lnSpc>
                <a:spcPct val="100000"/>
              </a:lnSpc>
              <a:spcBef>
                <a:spcPts val="0"/>
              </a:spcBef>
              <a:spcAft>
                <a:spcPts val="0"/>
              </a:spcAft>
              <a:buSzPts val="2000"/>
              <a:buChar char="•"/>
            </a:pPr>
            <a:r>
              <a:rPr lang="en-US" sz="2000">
                <a:highlight>
                  <a:srgbClr val="FFFFFF"/>
                </a:highlight>
                <a:latin typeface="Arial"/>
                <a:ea typeface="Arial"/>
                <a:cs typeface="Arial"/>
                <a:sym typeface="Arial"/>
              </a:rPr>
              <a:t>Research on what competitors or others in the market are following. It is important to understand why a company is using a solution and what are the pros and cons of it. This will provide designer with further insights while coming up with a solution</a:t>
            </a:r>
            <a:endParaRPr sz="2000">
              <a:highlight>
                <a:srgbClr val="FFFFFF"/>
              </a:highlight>
              <a:latin typeface="Arial"/>
              <a:ea typeface="Arial"/>
              <a:cs typeface="Arial"/>
              <a:sym typeface="Arial"/>
            </a:endParaRPr>
          </a:p>
          <a:p>
            <a:pPr marL="457200" lvl="0" indent="-355600" algn="just" rtl="0">
              <a:lnSpc>
                <a:spcPct val="100000"/>
              </a:lnSpc>
              <a:spcBef>
                <a:spcPts val="0"/>
              </a:spcBef>
              <a:spcAft>
                <a:spcPts val="0"/>
              </a:spcAft>
              <a:buSzPts val="2000"/>
              <a:buChar char="•"/>
            </a:pPr>
            <a:r>
              <a:rPr lang="en-US" sz="2000">
                <a:highlight>
                  <a:srgbClr val="FFFFFF"/>
                </a:highlight>
                <a:latin typeface="Arial"/>
                <a:ea typeface="Arial"/>
                <a:cs typeface="Arial"/>
                <a:sym typeface="Arial"/>
              </a:rPr>
              <a:t>Provide explanations for all the interactions you are using.For example if  you include “Sign in with Google” on the Sign Up Page give an explanation: “Importing your profile from google is faster, statistically 89% of the companies saw a growth in subscription rate when they included “Sign in with Google”.</a:t>
            </a:r>
            <a:endParaRPr sz="2000">
              <a:highlight>
                <a:srgbClr val="FFFFFF"/>
              </a:highlight>
              <a:latin typeface="Arial"/>
              <a:ea typeface="Arial"/>
              <a:cs typeface="Arial"/>
              <a:sym typeface="Arial"/>
            </a:endParaRPr>
          </a:p>
          <a:p>
            <a:pPr marL="457200" lvl="0" indent="-355600" algn="just" rtl="0">
              <a:lnSpc>
                <a:spcPct val="100000"/>
              </a:lnSpc>
              <a:spcBef>
                <a:spcPts val="0"/>
              </a:spcBef>
              <a:spcAft>
                <a:spcPts val="0"/>
              </a:spcAft>
              <a:buSzPts val="2000"/>
              <a:buChar char="•"/>
            </a:pPr>
            <a:r>
              <a:rPr lang="en-US" sz="2000">
                <a:highlight>
                  <a:srgbClr val="FFFFFF"/>
                </a:highlight>
                <a:latin typeface="Arial"/>
                <a:ea typeface="Arial"/>
                <a:cs typeface="Arial"/>
                <a:sym typeface="Arial"/>
              </a:rPr>
              <a:t>During the design process,if you have to design some interactions, talk with the developers before the design review, ask them for their opinion about the solution, and chat with them about technical aspects.</a:t>
            </a:r>
            <a:endParaRPr sz="2000">
              <a:highlight>
                <a:srgbClr val="FFFFFF"/>
              </a:highlight>
              <a:latin typeface="Arial"/>
              <a:ea typeface="Arial"/>
              <a:cs typeface="Arial"/>
              <a:sym typeface="Arial"/>
            </a:endParaRPr>
          </a:p>
          <a:p>
            <a:pPr marL="0" lvl="0" indent="0" algn="just" rtl="0">
              <a:lnSpc>
                <a:spcPct val="100000"/>
              </a:lnSpc>
              <a:spcBef>
                <a:spcPts val="1200"/>
              </a:spcBef>
              <a:spcAft>
                <a:spcPts val="0"/>
              </a:spcAft>
              <a:buSzPts val="2800"/>
              <a:buNone/>
            </a:pPr>
            <a:endParaRPr sz="300">
              <a:highlight>
                <a:srgbClr val="FFFFFF"/>
              </a:highlight>
            </a:endParaRPr>
          </a:p>
          <a:p>
            <a:pPr marL="0" lvl="0" indent="0" algn="just" rtl="0">
              <a:lnSpc>
                <a:spcPct val="100000"/>
              </a:lnSpc>
              <a:spcBef>
                <a:spcPts val="1200"/>
              </a:spcBef>
              <a:spcAft>
                <a:spcPts val="0"/>
              </a:spcAft>
              <a:buSzPts val="275"/>
              <a:buNone/>
            </a:pPr>
            <a:endParaRPr sz="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1713e4bce45_0_16"/>
          <p:cNvSpPr txBox="1">
            <a:spLocks noGrp="1"/>
          </p:cNvSpPr>
          <p:nvPr>
            <p:ph type="title"/>
          </p:nvPr>
        </p:nvSpPr>
        <p:spPr>
          <a:xfrm>
            <a:off x="838200" y="902126"/>
            <a:ext cx="10515600" cy="1044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a:t>Needs of Design Review:</a:t>
            </a:r>
            <a:endParaRPr/>
          </a:p>
        </p:txBody>
      </p:sp>
      <p:sp>
        <p:nvSpPr>
          <p:cNvPr id="145" name="Google Shape;145;g1713e4bce45_0_16"/>
          <p:cNvSpPr txBox="1">
            <a:spLocks noGrp="1"/>
          </p:cNvSpPr>
          <p:nvPr>
            <p:ph type="body" idx="1"/>
          </p:nvPr>
        </p:nvSpPr>
        <p:spPr>
          <a:xfrm>
            <a:off x="838200" y="1947025"/>
            <a:ext cx="7062300" cy="4576800"/>
          </a:xfrm>
          <a:prstGeom prst="rect">
            <a:avLst/>
          </a:prstGeom>
          <a:noFill/>
          <a:ln>
            <a:noFill/>
          </a:ln>
        </p:spPr>
        <p:txBody>
          <a:bodyPr spcFirstLastPara="1" wrap="square" lIns="91425" tIns="45700" rIns="91425" bIns="45700" anchor="t" anchorCtr="0">
            <a:normAutofit lnSpcReduction="10000"/>
          </a:bodyPr>
          <a:lstStyle/>
          <a:p>
            <a:pPr marL="457200" lvl="0" indent="-355600" algn="l" rtl="0">
              <a:lnSpc>
                <a:spcPct val="115000"/>
              </a:lnSpc>
              <a:spcBef>
                <a:spcPts val="0"/>
              </a:spcBef>
              <a:spcAft>
                <a:spcPts val="0"/>
              </a:spcAft>
              <a:buSzPts val="2000"/>
              <a:buChar char="•"/>
            </a:pPr>
            <a:r>
              <a:rPr lang="en-US" sz="2000">
                <a:latin typeface="Arial"/>
                <a:ea typeface="Arial"/>
                <a:cs typeface="Arial"/>
                <a:sym typeface="Arial"/>
              </a:rPr>
              <a:t>Verify the outcomes of previous activities.</a:t>
            </a:r>
            <a:endParaRPr sz="2000">
              <a:latin typeface="Arial"/>
              <a:ea typeface="Arial"/>
              <a:cs typeface="Arial"/>
              <a:sym typeface="Arial"/>
            </a:endParaRPr>
          </a:p>
          <a:p>
            <a:pPr marL="457200" lvl="0" indent="0" algn="l" rtl="0">
              <a:lnSpc>
                <a:spcPct val="115000"/>
              </a:lnSpc>
              <a:spcBef>
                <a:spcPts val="0"/>
              </a:spcBef>
              <a:spcAft>
                <a:spcPts val="0"/>
              </a:spcAft>
              <a:buNone/>
            </a:pPr>
            <a:endParaRPr sz="2000">
              <a:latin typeface="Arial"/>
              <a:ea typeface="Arial"/>
              <a:cs typeface="Arial"/>
              <a:sym typeface="Arial"/>
            </a:endParaRPr>
          </a:p>
          <a:p>
            <a:pPr marL="457200" lvl="0" indent="-355600" algn="l" rtl="0">
              <a:lnSpc>
                <a:spcPct val="115000"/>
              </a:lnSpc>
              <a:spcBef>
                <a:spcPts val="0"/>
              </a:spcBef>
              <a:spcAft>
                <a:spcPts val="0"/>
              </a:spcAft>
              <a:buSzPts val="2000"/>
              <a:buChar char="•"/>
            </a:pPr>
            <a:r>
              <a:rPr lang="en-US" sz="2000">
                <a:latin typeface="Arial"/>
                <a:ea typeface="Arial"/>
                <a:cs typeface="Arial"/>
                <a:sym typeface="Arial"/>
              </a:rPr>
              <a:t>Identify design issues before committing to further work.</a:t>
            </a:r>
            <a:endParaRPr sz="2000">
              <a:latin typeface="Arial"/>
              <a:ea typeface="Arial"/>
              <a:cs typeface="Arial"/>
              <a:sym typeface="Arial"/>
            </a:endParaRPr>
          </a:p>
          <a:p>
            <a:pPr marL="457200" lvl="0" indent="0" algn="l" rtl="0">
              <a:lnSpc>
                <a:spcPct val="115000"/>
              </a:lnSpc>
              <a:spcBef>
                <a:spcPts val="0"/>
              </a:spcBef>
              <a:spcAft>
                <a:spcPts val="0"/>
              </a:spcAft>
              <a:buNone/>
            </a:pPr>
            <a:endParaRPr sz="2000">
              <a:latin typeface="Arial"/>
              <a:ea typeface="Arial"/>
              <a:cs typeface="Arial"/>
              <a:sym typeface="Arial"/>
            </a:endParaRPr>
          </a:p>
          <a:p>
            <a:pPr marL="457200" lvl="0" indent="-355600" algn="l" rtl="0">
              <a:lnSpc>
                <a:spcPct val="115000"/>
              </a:lnSpc>
              <a:spcBef>
                <a:spcPts val="0"/>
              </a:spcBef>
              <a:spcAft>
                <a:spcPts val="0"/>
              </a:spcAft>
              <a:buSzPts val="2000"/>
              <a:buChar char="•"/>
            </a:pPr>
            <a:r>
              <a:rPr lang="en-US" sz="2000">
                <a:latin typeface="Arial"/>
                <a:ea typeface="Arial"/>
                <a:cs typeface="Arial"/>
                <a:sym typeface="Arial"/>
              </a:rPr>
              <a:t>Useful mechanism where the design can be optimized through a systematic review and feedback on design process outputs. </a:t>
            </a:r>
            <a:endParaRPr sz="2000">
              <a:latin typeface="Arial"/>
              <a:ea typeface="Arial"/>
              <a:cs typeface="Arial"/>
              <a:sym typeface="Arial"/>
            </a:endParaRPr>
          </a:p>
          <a:p>
            <a:pPr marL="457200" lvl="0" indent="0" algn="l" rtl="0">
              <a:lnSpc>
                <a:spcPct val="115000"/>
              </a:lnSpc>
              <a:spcBef>
                <a:spcPts val="0"/>
              </a:spcBef>
              <a:spcAft>
                <a:spcPts val="0"/>
              </a:spcAft>
              <a:buNone/>
            </a:pPr>
            <a:endParaRPr sz="2000">
              <a:latin typeface="Arial"/>
              <a:ea typeface="Arial"/>
              <a:cs typeface="Arial"/>
              <a:sym typeface="Arial"/>
            </a:endParaRPr>
          </a:p>
          <a:p>
            <a:pPr marL="457200" lvl="0" indent="-355600" algn="l" rtl="0">
              <a:lnSpc>
                <a:spcPct val="115000"/>
              </a:lnSpc>
              <a:spcBef>
                <a:spcPts val="0"/>
              </a:spcBef>
              <a:spcAft>
                <a:spcPts val="0"/>
              </a:spcAft>
              <a:buSzPts val="2000"/>
              <a:buChar char="•"/>
            </a:pPr>
            <a:r>
              <a:rPr lang="en-US" sz="2000">
                <a:latin typeface="Arial"/>
                <a:ea typeface="Arial"/>
                <a:cs typeface="Arial"/>
                <a:sym typeface="Arial"/>
              </a:rPr>
              <a:t>Helps increase visibility across teams and hone’s designers skills at presenting and both giving and reviewing feedback.</a:t>
            </a:r>
            <a:endParaRPr sz="2000">
              <a:latin typeface="Arial"/>
              <a:ea typeface="Arial"/>
              <a:cs typeface="Arial"/>
              <a:sym typeface="Arial"/>
            </a:endParaRPr>
          </a:p>
          <a:p>
            <a:pPr marL="457200" lvl="0" indent="0" algn="l" rtl="0">
              <a:lnSpc>
                <a:spcPct val="115000"/>
              </a:lnSpc>
              <a:spcBef>
                <a:spcPts val="0"/>
              </a:spcBef>
              <a:spcAft>
                <a:spcPts val="0"/>
              </a:spcAft>
              <a:buNone/>
            </a:pPr>
            <a:endParaRPr sz="2000">
              <a:latin typeface="Arial"/>
              <a:ea typeface="Arial"/>
              <a:cs typeface="Arial"/>
              <a:sym typeface="Arial"/>
            </a:endParaRPr>
          </a:p>
          <a:p>
            <a:pPr marL="457200" lvl="0" indent="-355600" algn="l" rtl="0">
              <a:lnSpc>
                <a:spcPct val="115000"/>
              </a:lnSpc>
              <a:spcBef>
                <a:spcPts val="0"/>
              </a:spcBef>
              <a:spcAft>
                <a:spcPts val="0"/>
              </a:spcAft>
              <a:buSzPts val="2000"/>
              <a:buChar char="•"/>
            </a:pPr>
            <a:r>
              <a:rPr lang="en-US" sz="2000">
                <a:latin typeface="Arial"/>
                <a:ea typeface="Arial"/>
                <a:cs typeface="Arial"/>
                <a:sym typeface="Arial"/>
              </a:rPr>
              <a:t>Fresh perspective on a problem can help with more creative solutions to the problem.</a:t>
            </a:r>
            <a:endParaRPr sz="2000">
              <a:latin typeface="Arial"/>
              <a:ea typeface="Arial"/>
              <a:cs typeface="Arial"/>
              <a:sym typeface="Arial"/>
            </a:endParaRPr>
          </a:p>
        </p:txBody>
      </p:sp>
      <p:pic>
        <p:nvPicPr>
          <p:cNvPr id="146" name="Google Shape;146;g1713e4bce45_0_16"/>
          <p:cNvPicPr preferRelativeResize="0"/>
          <p:nvPr/>
        </p:nvPicPr>
        <p:blipFill rotWithShape="1">
          <a:blip r:embed="rId3">
            <a:alphaModFix/>
          </a:blip>
          <a:srcRect/>
          <a:stretch/>
        </p:blipFill>
        <p:spPr>
          <a:xfrm>
            <a:off x="8052900" y="2099425"/>
            <a:ext cx="3986699" cy="2698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1713e4bce45_0_22"/>
          <p:cNvSpPr txBox="1">
            <a:spLocks noGrp="1"/>
          </p:cNvSpPr>
          <p:nvPr>
            <p:ph type="title"/>
          </p:nvPr>
        </p:nvSpPr>
        <p:spPr>
          <a:xfrm>
            <a:off x="838200" y="902125"/>
            <a:ext cx="10515600" cy="931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a:t>Benefits of Design Review:</a:t>
            </a:r>
            <a:endParaRPr/>
          </a:p>
        </p:txBody>
      </p:sp>
      <p:sp>
        <p:nvSpPr>
          <p:cNvPr id="153" name="Google Shape;153;g1713e4bce45_0_22"/>
          <p:cNvSpPr txBox="1">
            <a:spLocks noGrp="1"/>
          </p:cNvSpPr>
          <p:nvPr>
            <p:ph type="body" idx="1"/>
          </p:nvPr>
        </p:nvSpPr>
        <p:spPr>
          <a:xfrm>
            <a:off x="567750" y="1833925"/>
            <a:ext cx="8538600" cy="4873200"/>
          </a:xfrm>
          <a:prstGeom prst="rect">
            <a:avLst/>
          </a:prstGeom>
          <a:noFill/>
          <a:ln>
            <a:noFill/>
          </a:ln>
        </p:spPr>
        <p:txBody>
          <a:bodyPr spcFirstLastPara="1" wrap="square" lIns="91425" tIns="45700" rIns="91425" bIns="45700" anchor="t" anchorCtr="0">
            <a:noAutofit/>
          </a:bodyPr>
          <a:lstStyle/>
          <a:p>
            <a:pPr marL="457200" lvl="0" indent="-355600" algn="l" rtl="0">
              <a:lnSpc>
                <a:spcPct val="115000"/>
              </a:lnSpc>
              <a:spcBef>
                <a:spcPts val="1200"/>
              </a:spcBef>
              <a:spcAft>
                <a:spcPts val="0"/>
              </a:spcAft>
              <a:buSzPts val="2000"/>
              <a:buChar char="•"/>
            </a:pPr>
            <a:r>
              <a:rPr lang="en-US" sz="2000">
                <a:latin typeface="Arial"/>
                <a:ea typeface="Arial"/>
                <a:cs typeface="Arial"/>
                <a:sym typeface="Arial"/>
              </a:rPr>
              <a:t>Impacts the products and business of the organization &amp; design teams.</a:t>
            </a:r>
            <a:endParaRPr sz="2000">
              <a:latin typeface="Arial"/>
              <a:ea typeface="Arial"/>
              <a:cs typeface="Arial"/>
              <a:sym typeface="Arial"/>
            </a:endParaRPr>
          </a:p>
          <a:p>
            <a:pPr marL="457200" lvl="0" indent="-355600" algn="l" rtl="0">
              <a:lnSpc>
                <a:spcPct val="115000"/>
              </a:lnSpc>
              <a:spcBef>
                <a:spcPts val="0"/>
              </a:spcBef>
              <a:spcAft>
                <a:spcPts val="0"/>
              </a:spcAft>
              <a:buSzPts val="2000"/>
              <a:buFont typeface="Calibri"/>
              <a:buChar char="•"/>
            </a:pPr>
            <a:r>
              <a:rPr lang="en-US" sz="2000">
                <a:latin typeface="Arial"/>
                <a:ea typeface="Arial"/>
                <a:cs typeface="Arial"/>
                <a:sym typeface="Arial"/>
              </a:rPr>
              <a:t>Helps </a:t>
            </a:r>
            <a:r>
              <a:rPr lang="en-US" sz="2000" b="1">
                <a:latin typeface="Arial"/>
                <a:ea typeface="Arial"/>
                <a:cs typeface="Arial"/>
                <a:sym typeface="Arial"/>
              </a:rPr>
              <a:t>build a common design vision, strategy, and philosophy </a:t>
            </a:r>
            <a:r>
              <a:rPr lang="en-US" sz="2000">
                <a:latin typeface="Arial"/>
                <a:ea typeface="Arial"/>
                <a:cs typeface="Arial"/>
                <a:sym typeface="Arial"/>
              </a:rPr>
              <a:t>across the business’s design practice by including design reviews from different product teams during review.</a:t>
            </a:r>
            <a:endParaRPr sz="2000">
              <a:latin typeface="Arial"/>
              <a:ea typeface="Arial"/>
              <a:cs typeface="Arial"/>
              <a:sym typeface="Arial"/>
            </a:endParaRPr>
          </a:p>
          <a:p>
            <a:pPr marL="457200" lvl="0" indent="-355600" algn="l" rtl="0">
              <a:lnSpc>
                <a:spcPct val="115000"/>
              </a:lnSpc>
              <a:spcBef>
                <a:spcPts val="0"/>
              </a:spcBef>
              <a:spcAft>
                <a:spcPts val="0"/>
              </a:spcAft>
              <a:buSzPts val="2000"/>
              <a:buFont typeface="Calibri"/>
              <a:buChar char="•"/>
            </a:pPr>
            <a:r>
              <a:rPr lang="en-US" sz="2000" b="1">
                <a:latin typeface="Arial"/>
                <a:ea typeface="Arial"/>
                <a:cs typeface="Arial"/>
                <a:sym typeface="Arial"/>
              </a:rPr>
              <a:t>Design consistency &amp; cohesiveness </a:t>
            </a:r>
            <a:r>
              <a:rPr lang="en-US" sz="2000">
                <a:latin typeface="Arial"/>
                <a:ea typeface="Arial"/>
                <a:cs typeface="Arial"/>
                <a:sym typeface="Arial"/>
              </a:rPr>
              <a:t>can be achieved among products that are closely related to each other. </a:t>
            </a:r>
            <a:endParaRPr sz="2000">
              <a:latin typeface="Arial"/>
              <a:ea typeface="Arial"/>
              <a:cs typeface="Arial"/>
              <a:sym typeface="Arial"/>
            </a:endParaRPr>
          </a:p>
          <a:p>
            <a:pPr marL="457200" lvl="0" indent="-355600" algn="l" rtl="0">
              <a:lnSpc>
                <a:spcPct val="115000"/>
              </a:lnSpc>
              <a:spcBef>
                <a:spcPts val="0"/>
              </a:spcBef>
              <a:spcAft>
                <a:spcPts val="0"/>
              </a:spcAft>
              <a:buSzPts val="2000"/>
              <a:buFont typeface="Calibri"/>
              <a:buChar char="•"/>
            </a:pPr>
            <a:r>
              <a:rPr lang="en-US" sz="2000" b="1">
                <a:latin typeface="Arial"/>
                <a:ea typeface="Arial"/>
                <a:cs typeface="Arial"/>
                <a:sym typeface="Arial"/>
              </a:rPr>
              <a:t>Fosters team spirit, share knowledge</a:t>
            </a:r>
            <a:r>
              <a:rPr lang="en-US" sz="2000">
                <a:latin typeface="Arial"/>
                <a:ea typeface="Arial"/>
                <a:cs typeface="Arial"/>
                <a:sym typeface="Arial"/>
              </a:rPr>
              <a:t>, and let teams look to each other as resources.</a:t>
            </a:r>
            <a:endParaRPr sz="2000">
              <a:latin typeface="Arial"/>
              <a:ea typeface="Arial"/>
              <a:cs typeface="Arial"/>
              <a:sym typeface="Arial"/>
            </a:endParaRPr>
          </a:p>
          <a:p>
            <a:pPr marL="457200" lvl="0" indent="-355600" algn="l" rtl="0">
              <a:lnSpc>
                <a:spcPct val="115000"/>
              </a:lnSpc>
              <a:spcBef>
                <a:spcPts val="0"/>
              </a:spcBef>
              <a:spcAft>
                <a:spcPts val="0"/>
              </a:spcAft>
              <a:buSzPts val="2000"/>
              <a:buFont typeface="Calibri"/>
              <a:buChar char="•"/>
            </a:pPr>
            <a:r>
              <a:rPr lang="en-US" sz="2000">
                <a:latin typeface="Arial"/>
                <a:ea typeface="Arial"/>
                <a:cs typeface="Arial"/>
                <a:sym typeface="Arial"/>
              </a:rPr>
              <a:t>As teams assess the </a:t>
            </a:r>
            <a:r>
              <a:rPr lang="en-US" sz="2000" b="1">
                <a:latin typeface="Arial"/>
                <a:ea typeface="Arial"/>
                <a:cs typeface="Arial"/>
                <a:sym typeface="Arial"/>
              </a:rPr>
              <a:t>various design challenges</a:t>
            </a:r>
            <a:r>
              <a:rPr lang="en-US" sz="2000">
                <a:latin typeface="Arial"/>
                <a:ea typeface="Arial"/>
                <a:cs typeface="Arial"/>
                <a:sym typeface="Arial"/>
              </a:rPr>
              <a:t> their team members face and resolve, they can carry that experience on to their own work.</a:t>
            </a:r>
            <a:endParaRPr sz="2000">
              <a:latin typeface="Arial"/>
              <a:ea typeface="Arial"/>
              <a:cs typeface="Arial"/>
              <a:sym typeface="Arial"/>
            </a:endParaRPr>
          </a:p>
          <a:p>
            <a:pPr marL="0" lvl="0" indent="0" algn="l" rtl="0">
              <a:lnSpc>
                <a:spcPct val="90000"/>
              </a:lnSpc>
              <a:spcBef>
                <a:spcPts val="1200"/>
              </a:spcBef>
              <a:spcAft>
                <a:spcPts val="0"/>
              </a:spcAft>
              <a:buSzPts val="2800"/>
              <a:buNone/>
            </a:pPr>
            <a:endParaRPr sz="2300"/>
          </a:p>
        </p:txBody>
      </p:sp>
      <p:pic>
        <p:nvPicPr>
          <p:cNvPr id="154" name="Google Shape;154;g1713e4bce45_0_22"/>
          <p:cNvPicPr preferRelativeResize="0"/>
          <p:nvPr/>
        </p:nvPicPr>
        <p:blipFill rotWithShape="1">
          <a:blip r:embed="rId3">
            <a:alphaModFix/>
          </a:blip>
          <a:srcRect/>
          <a:stretch/>
        </p:blipFill>
        <p:spPr>
          <a:xfrm>
            <a:off x="8888600" y="1833925"/>
            <a:ext cx="3303401" cy="2862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g171730d3901_0_16"/>
          <p:cNvSpPr txBox="1">
            <a:spLocks noGrp="1"/>
          </p:cNvSpPr>
          <p:nvPr>
            <p:ph type="title"/>
          </p:nvPr>
        </p:nvSpPr>
        <p:spPr>
          <a:xfrm>
            <a:off x="838201" y="90213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a:t>Implementation of Design Review</a:t>
            </a:r>
            <a:endParaRPr/>
          </a:p>
        </p:txBody>
      </p:sp>
      <p:pic>
        <p:nvPicPr>
          <p:cNvPr id="161" name="Google Shape;161;g171730d3901_0_16"/>
          <p:cNvPicPr preferRelativeResize="0"/>
          <p:nvPr/>
        </p:nvPicPr>
        <p:blipFill rotWithShape="1">
          <a:blip r:embed="rId3">
            <a:alphaModFix/>
          </a:blip>
          <a:srcRect/>
          <a:stretch/>
        </p:blipFill>
        <p:spPr>
          <a:xfrm>
            <a:off x="152400" y="2380230"/>
            <a:ext cx="11887197" cy="372822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g1a4b4372354_1_40"/>
          <p:cNvSpPr txBox="1">
            <a:spLocks noGrp="1"/>
          </p:cNvSpPr>
          <p:nvPr>
            <p:ph type="title"/>
          </p:nvPr>
        </p:nvSpPr>
        <p:spPr>
          <a:xfrm>
            <a:off x="838201" y="902130"/>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Open Card Sorting</a:t>
            </a:r>
            <a:endParaRPr/>
          </a:p>
        </p:txBody>
      </p:sp>
      <p:sp>
        <p:nvSpPr>
          <p:cNvPr id="168" name="Google Shape;168;g1a4b4372354_1_40"/>
          <p:cNvSpPr txBox="1">
            <a:spLocks noGrp="1"/>
          </p:cNvSpPr>
          <p:nvPr>
            <p:ph type="body" idx="1"/>
          </p:nvPr>
        </p:nvSpPr>
        <p:spPr>
          <a:xfrm>
            <a:off x="838201" y="2136917"/>
            <a:ext cx="10515600" cy="40917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800">
                <a:latin typeface="Arial"/>
                <a:ea typeface="Arial"/>
                <a:cs typeface="Arial"/>
                <a:sym typeface="Arial"/>
              </a:rPr>
              <a:t>●</a:t>
            </a:r>
            <a:r>
              <a:rPr lang="en-US" sz="1800">
                <a:highlight>
                  <a:srgbClr val="FFFFFF"/>
                </a:highlight>
                <a:latin typeface="Arial"/>
                <a:ea typeface="Arial"/>
                <a:cs typeface="Arial"/>
                <a:sym typeface="Arial"/>
              </a:rPr>
              <a:t>Each participant is given a stack of cards that are pre-filled out with topics and then asked to group those cards any way they want.</a:t>
            </a:r>
            <a:endParaRPr sz="1800">
              <a:highlight>
                <a:srgbClr val="FFFFFF"/>
              </a:highlight>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800">
                <a:latin typeface="Arial"/>
                <a:ea typeface="Arial"/>
                <a:cs typeface="Arial"/>
                <a:sym typeface="Arial"/>
              </a:rPr>
              <a:t>●</a:t>
            </a:r>
            <a:r>
              <a:rPr lang="en-US" sz="1800">
                <a:highlight>
                  <a:srgbClr val="FFFFFF"/>
                </a:highlight>
                <a:latin typeface="Arial"/>
                <a:ea typeface="Arial"/>
                <a:cs typeface="Arial"/>
                <a:sym typeface="Arial"/>
              </a:rPr>
              <a:t>The participant needs to create labels for the groups that they choose and they  don’t have any restrictions for naming.</a:t>
            </a:r>
            <a:endParaRPr sz="1800">
              <a:highlight>
                <a:srgbClr val="FFFFFF"/>
              </a:highlight>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800">
                <a:latin typeface="Arial"/>
                <a:ea typeface="Arial"/>
                <a:cs typeface="Arial"/>
                <a:sym typeface="Arial"/>
              </a:rPr>
              <a:t>●</a:t>
            </a:r>
            <a:r>
              <a:rPr lang="en-US" sz="1800">
                <a:highlight>
                  <a:srgbClr val="FFFFFF"/>
                </a:highlight>
                <a:latin typeface="Roboto"/>
                <a:ea typeface="Roboto"/>
                <a:cs typeface="Roboto"/>
                <a:sym typeface="Roboto"/>
              </a:rPr>
              <a:t>This type of sorting is great when you want to design a new website or improve the existing one. By analysing card sorting results, it’s easy to see whether the website structure that you have right now matches up with how people would organize the same information.</a:t>
            </a:r>
            <a:endParaRPr sz="1800">
              <a:highlight>
                <a:srgbClr val="FFFFFF"/>
              </a:highlight>
              <a:latin typeface="Roboto"/>
              <a:ea typeface="Roboto"/>
              <a:cs typeface="Roboto"/>
              <a:sym typeface="Roboto"/>
            </a:endParaRPr>
          </a:p>
          <a:p>
            <a:pPr marL="0" lvl="0" indent="0" algn="l" rtl="0">
              <a:lnSpc>
                <a:spcPct val="120000"/>
              </a:lnSpc>
              <a:spcBef>
                <a:spcPts val="0"/>
              </a:spcBef>
              <a:spcAft>
                <a:spcPts val="0"/>
              </a:spcAft>
              <a:buNone/>
            </a:pPr>
            <a:endParaRPr sz="1800"/>
          </a:p>
        </p:txBody>
      </p:sp>
      <p:pic>
        <p:nvPicPr>
          <p:cNvPr id="169" name="Google Shape;169;g1a4b4372354_1_40"/>
          <p:cNvPicPr preferRelativeResize="0"/>
          <p:nvPr/>
        </p:nvPicPr>
        <p:blipFill>
          <a:blip r:embed="rId3">
            <a:alphaModFix/>
          </a:blip>
          <a:stretch>
            <a:fillRect/>
          </a:stretch>
        </p:blipFill>
        <p:spPr>
          <a:xfrm>
            <a:off x="639400" y="4388125"/>
            <a:ext cx="10970299" cy="2220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g1a4b4372354_1_49"/>
          <p:cNvSpPr txBox="1">
            <a:spLocks noGrp="1"/>
          </p:cNvSpPr>
          <p:nvPr>
            <p:ph type="title"/>
          </p:nvPr>
        </p:nvSpPr>
        <p:spPr>
          <a:xfrm>
            <a:off x="838201" y="902130"/>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Closed Card Sorting</a:t>
            </a:r>
            <a:endParaRPr/>
          </a:p>
        </p:txBody>
      </p:sp>
      <p:sp>
        <p:nvSpPr>
          <p:cNvPr id="176" name="Google Shape;176;g1a4b4372354_1_49"/>
          <p:cNvSpPr txBox="1">
            <a:spLocks noGrp="1"/>
          </p:cNvSpPr>
          <p:nvPr>
            <p:ph type="body" idx="1"/>
          </p:nvPr>
        </p:nvSpPr>
        <p:spPr>
          <a:xfrm>
            <a:off x="838201" y="2136917"/>
            <a:ext cx="10515600" cy="40917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800" dirty="0">
                <a:latin typeface="Arial"/>
                <a:ea typeface="Arial"/>
                <a:cs typeface="Arial"/>
                <a:sym typeface="Arial"/>
              </a:rPr>
              <a:t>● </a:t>
            </a:r>
            <a:r>
              <a:rPr lang="en-US" sz="1800" dirty="0">
                <a:highlight>
                  <a:srgbClr val="FFFFFF"/>
                </a:highlight>
                <a:latin typeface="Arial"/>
                <a:ea typeface="Arial"/>
                <a:cs typeface="Arial"/>
                <a:sym typeface="Arial"/>
              </a:rPr>
              <a:t>Researchers create labels for categories and asks participants to sort cards into predefined categories.</a:t>
            </a:r>
            <a:endParaRPr sz="1800" dirty="0">
              <a:highlight>
                <a:srgbClr val="FFFFFF"/>
              </a:highlight>
              <a:latin typeface="Arial"/>
              <a:ea typeface="Arial"/>
              <a:cs typeface="Arial"/>
              <a:sym typeface="Arial"/>
            </a:endParaRPr>
          </a:p>
          <a:p>
            <a:pPr marL="0" lvl="0" indent="0" algn="l" rtl="0">
              <a:lnSpc>
                <a:spcPct val="115000"/>
              </a:lnSpc>
              <a:spcBef>
                <a:spcPts val="0"/>
              </a:spcBef>
              <a:spcAft>
                <a:spcPts val="0"/>
              </a:spcAft>
              <a:buNone/>
            </a:pPr>
            <a:r>
              <a:rPr lang="en-US" sz="1800" dirty="0">
                <a:latin typeface="Arial"/>
                <a:ea typeface="Arial"/>
                <a:cs typeface="Arial"/>
                <a:sym typeface="Arial"/>
              </a:rPr>
              <a:t>● </a:t>
            </a:r>
            <a:r>
              <a:rPr lang="en-US" sz="1800" dirty="0">
                <a:highlight>
                  <a:srgbClr val="FFFFFF"/>
                </a:highlight>
                <a:latin typeface="Arial"/>
                <a:ea typeface="Arial"/>
                <a:cs typeface="Arial"/>
                <a:sym typeface="Arial"/>
              </a:rPr>
              <a:t>All participants must do is match content to existing categories.</a:t>
            </a:r>
            <a:endParaRPr sz="1800" dirty="0">
              <a:highlight>
                <a:srgbClr val="FFFFFF"/>
              </a:highlight>
              <a:latin typeface="Arial"/>
              <a:ea typeface="Arial"/>
              <a:cs typeface="Arial"/>
              <a:sym typeface="Arial"/>
            </a:endParaRPr>
          </a:p>
          <a:p>
            <a:pPr marL="0" lvl="0" indent="0" algn="l" rtl="0">
              <a:lnSpc>
                <a:spcPct val="115000"/>
              </a:lnSpc>
              <a:spcBef>
                <a:spcPts val="0"/>
              </a:spcBef>
              <a:spcAft>
                <a:spcPts val="0"/>
              </a:spcAft>
              <a:buNone/>
            </a:pPr>
            <a:r>
              <a:rPr lang="en-US" sz="1800" dirty="0">
                <a:latin typeface="Arial"/>
                <a:ea typeface="Arial"/>
                <a:cs typeface="Arial"/>
                <a:sym typeface="Arial"/>
              </a:rPr>
              <a:t>● </a:t>
            </a:r>
            <a:r>
              <a:rPr lang="en-US" sz="1800" dirty="0">
                <a:highlight>
                  <a:srgbClr val="FFFFFF"/>
                </a:highlight>
                <a:latin typeface="Arial"/>
                <a:ea typeface="Arial"/>
                <a:cs typeface="Arial"/>
                <a:sym typeface="Arial"/>
              </a:rPr>
              <a:t>This type of card sorting doesn’t reveal how users conceptualize topics, but it helps you understand how well an existing category structure supports the content.</a:t>
            </a:r>
            <a:endParaRPr sz="1800" dirty="0">
              <a:highlight>
                <a:srgbClr val="FFFFFF"/>
              </a:highlight>
              <a:latin typeface="Arial"/>
              <a:ea typeface="Arial"/>
              <a:cs typeface="Arial"/>
              <a:sym typeface="Arial"/>
            </a:endParaRPr>
          </a:p>
          <a:p>
            <a:pPr marL="0" lvl="0" indent="0" algn="l" rtl="0">
              <a:lnSpc>
                <a:spcPct val="115000"/>
              </a:lnSpc>
              <a:spcBef>
                <a:spcPts val="0"/>
              </a:spcBef>
              <a:spcAft>
                <a:spcPts val="0"/>
              </a:spcAft>
              <a:buNone/>
            </a:pPr>
            <a:r>
              <a:rPr lang="en-US" sz="1800" dirty="0">
                <a:latin typeface="Arial"/>
                <a:ea typeface="Arial"/>
                <a:cs typeface="Arial"/>
                <a:sym typeface="Arial"/>
              </a:rPr>
              <a:t>● </a:t>
            </a:r>
            <a:r>
              <a:rPr lang="en-US" sz="1800" dirty="0">
                <a:highlight>
                  <a:srgbClr val="FFFFFF"/>
                </a:highlight>
                <a:latin typeface="Arial"/>
                <a:ea typeface="Arial"/>
                <a:cs typeface="Arial"/>
                <a:sym typeface="Arial"/>
              </a:rPr>
              <a:t>Closed card sorting works best for prioritizing and ranking features.</a:t>
            </a:r>
            <a:endParaRPr sz="1800" dirty="0">
              <a:highlight>
                <a:srgbClr val="FFFFFF"/>
              </a:highlight>
              <a:latin typeface="Arial"/>
              <a:ea typeface="Arial"/>
              <a:cs typeface="Arial"/>
              <a:sym typeface="Arial"/>
            </a:endParaRPr>
          </a:p>
          <a:p>
            <a:pPr marL="0" lvl="0" indent="0" algn="l" rtl="0">
              <a:lnSpc>
                <a:spcPct val="115000"/>
              </a:lnSpc>
              <a:spcBef>
                <a:spcPts val="0"/>
              </a:spcBef>
              <a:spcAft>
                <a:spcPts val="0"/>
              </a:spcAft>
              <a:buNone/>
            </a:pPr>
            <a:r>
              <a:rPr lang="en-US" sz="1800" dirty="0">
                <a:highlight>
                  <a:srgbClr val="FFFFFF"/>
                </a:highlight>
                <a:latin typeface="Arial"/>
                <a:ea typeface="Arial"/>
                <a:cs typeface="Arial"/>
                <a:sym typeface="Arial"/>
              </a:rPr>
              <a:t>For example, you can apply it for search filters in the eCommerce app. Users can distribute all search filters you have in groups ‘Mandatory’, ‘Optional’, or ‘Frequently used’ to ‘I never use it.’</a:t>
            </a:r>
            <a:endParaRPr sz="1800" dirty="0">
              <a:latin typeface="Arial"/>
              <a:ea typeface="Arial"/>
              <a:cs typeface="Arial"/>
              <a:sym typeface="Arial"/>
            </a:endParaRPr>
          </a:p>
          <a:p>
            <a:pPr marL="0" lvl="0" indent="0" algn="l" rtl="0">
              <a:lnSpc>
                <a:spcPct val="120000"/>
              </a:lnSpc>
              <a:spcBef>
                <a:spcPts val="0"/>
              </a:spcBef>
              <a:spcAft>
                <a:spcPts val="0"/>
              </a:spcAft>
              <a:buNone/>
            </a:pPr>
            <a:endParaRPr sz="1800" dirty="0"/>
          </a:p>
        </p:txBody>
      </p:sp>
      <p:pic>
        <p:nvPicPr>
          <p:cNvPr id="177" name="Google Shape;177;g1a4b4372354_1_49"/>
          <p:cNvPicPr preferRelativeResize="0"/>
          <p:nvPr/>
        </p:nvPicPr>
        <p:blipFill>
          <a:blip r:embed="rId3">
            <a:alphaModFix/>
          </a:blip>
          <a:stretch>
            <a:fillRect/>
          </a:stretch>
        </p:blipFill>
        <p:spPr>
          <a:xfrm>
            <a:off x="3314700" y="4689025"/>
            <a:ext cx="5562600" cy="1725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Google Shape;39;g1a4b4372354_1_15"/>
          <p:cNvSpPr txBox="1">
            <a:spLocks noGrp="1"/>
          </p:cNvSpPr>
          <p:nvPr>
            <p:ph type="title"/>
          </p:nvPr>
        </p:nvSpPr>
        <p:spPr>
          <a:xfrm>
            <a:off x="838201" y="902130"/>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Overview</a:t>
            </a:r>
            <a:endParaRPr dirty="0"/>
          </a:p>
        </p:txBody>
      </p:sp>
      <p:sp>
        <p:nvSpPr>
          <p:cNvPr id="40" name="Google Shape;40;g1a4b4372354_1_15"/>
          <p:cNvSpPr txBox="1">
            <a:spLocks noGrp="1"/>
          </p:cNvSpPr>
          <p:nvPr>
            <p:ph type="body" idx="1"/>
          </p:nvPr>
        </p:nvSpPr>
        <p:spPr>
          <a:xfrm>
            <a:off x="838201" y="2136917"/>
            <a:ext cx="10515600" cy="4091700"/>
          </a:xfrm>
          <a:prstGeom prst="rect">
            <a:avLst/>
          </a:prstGeom>
        </p:spPr>
        <p:txBody>
          <a:bodyPr spcFirstLastPara="1" wrap="square" lIns="91425" tIns="45700" rIns="91425" bIns="45700" anchor="t" anchorCtr="0">
            <a:noAutofit/>
          </a:bodyPr>
          <a:lstStyle/>
          <a:p>
            <a:pPr marL="457200" lvl="0" indent="-355600" algn="l" rtl="0">
              <a:lnSpc>
                <a:spcPct val="120000"/>
              </a:lnSpc>
              <a:spcBef>
                <a:spcPts val="0"/>
              </a:spcBef>
              <a:spcAft>
                <a:spcPts val="0"/>
              </a:spcAft>
              <a:buSzPts val="2000"/>
              <a:buChar char="•"/>
            </a:pPr>
            <a:r>
              <a:rPr lang="en-US" sz="2000" dirty="0">
                <a:latin typeface="Arial"/>
                <a:ea typeface="Arial"/>
                <a:cs typeface="Arial"/>
                <a:sym typeface="Arial"/>
              </a:rPr>
              <a:t>Food delivery system has found itself growing ever since we were hit by pandemic.</a:t>
            </a:r>
          </a:p>
          <a:p>
            <a:pPr marL="457200" lvl="0" indent="-355600" algn="l" rtl="0">
              <a:lnSpc>
                <a:spcPct val="120000"/>
              </a:lnSpc>
              <a:spcBef>
                <a:spcPts val="0"/>
              </a:spcBef>
              <a:spcAft>
                <a:spcPts val="0"/>
              </a:spcAft>
              <a:buSzPts val="2000"/>
              <a:buChar char="•"/>
            </a:pPr>
            <a:endParaRPr sz="2000" dirty="0">
              <a:latin typeface="Arial"/>
              <a:ea typeface="Arial"/>
              <a:cs typeface="Arial"/>
              <a:sym typeface="Arial"/>
            </a:endParaRPr>
          </a:p>
          <a:p>
            <a:pPr marL="457200" lvl="0" indent="-355600" algn="l" rtl="0">
              <a:lnSpc>
                <a:spcPct val="120000"/>
              </a:lnSpc>
              <a:spcBef>
                <a:spcPts val="0"/>
              </a:spcBef>
              <a:spcAft>
                <a:spcPts val="0"/>
              </a:spcAft>
              <a:buSzPts val="2000"/>
              <a:buChar char="•"/>
            </a:pPr>
            <a:r>
              <a:rPr lang="en-US" sz="2000" dirty="0">
                <a:latin typeface="Arial"/>
                <a:ea typeface="Arial"/>
                <a:cs typeface="Arial"/>
                <a:sym typeface="Arial"/>
              </a:rPr>
              <a:t>The purpose of Food-O-Logic is to recognize the pain points of the customer and creating a smooth and seamless experience for the customers.</a:t>
            </a:r>
          </a:p>
          <a:p>
            <a:pPr marL="457200" lvl="0" indent="-355600" algn="l" rtl="0">
              <a:lnSpc>
                <a:spcPct val="120000"/>
              </a:lnSpc>
              <a:spcBef>
                <a:spcPts val="0"/>
              </a:spcBef>
              <a:spcAft>
                <a:spcPts val="0"/>
              </a:spcAft>
              <a:buSzPts val="2000"/>
              <a:buChar char="•"/>
            </a:pPr>
            <a:endParaRPr sz="2000" dirty="0">
              <a:latin typeface="Arial"/>
              <a:ea typeface="Arial"/>
              <a:cs typeface="Arial"/>
              <a:sym typeface="Arial"/>
            </a:endParaRPr>
          </a:p>
          <a:p>
            <a:pPr marL="457200" lvl="0" indent="-355600" algn="l" rtl="0">
              <a:lnSpc>
                <a:spcPct val="120000"/>
              </a:lnSpc>
              <a:spcBef>
                <a:spcPts val="0"/>
              </a:spcBef>
              <a:spcAft>
                <a:spcPts val="0"/>
              </a:spcAft>
              <a:buSzPts val="2000"/>
              <a:buChar char="•"/>
            </a:pPr>
            <a:r>
              <a:rPr lang="en-US" sz="2000" dirty="0">
                <a:latin typeface="Arial"/>
                <a:ea typeface="Arial"/>
                <a:cs typeface="Arial"/>
                <a:sym typeface="Arial"/>
              </a:rPr>
              <a:t>It is now crucial to understand whether the websites and mobile application used for food ordering can customized to meet the user’s satisfaction.</a:t>
            </a:r>
          </a:p>
          <a:p>
            <a:pPr marL="457200" lvl="0" indent="-355600" algn="l" rtl="0">
              <a:lnSpc>
                <a:spcPct val="120000"/>
              </a:lnSpc>
              <a:spcBef>
                <a:spcPts val="0"/>
              </a:spcBef>
              <a:spcAft>
                <a:spcPts val="0"/>
              </a:spcAft>
              <a:buSzPts val="2000"/>
              <a:buChar char="•"/>
            </a:pPr>
            <a:endParaRPr sz="2000" dirty="0">
              <a:latin typeface="Arial"/>
              <a:ea typeface="Arial"/>
              <a:cs typeface="Arial"/>
              <a:sym typeface="Arial"/>
            </a:endParaRPr>
          </a:p>
          <a:p>
            <a:pPr marL="457200" lvl="0" indent="-355600" algn="l" rtl="0">
              <a:lnSpc>
                <a:spcPct val="120000"/>
              </a:lnSpc>
              <a:spcBef>
                <a:spcPts val="0"/>
              </a:spcBef>
              <a:spcAft>
                <a:spcPts val="0"/>
              </a:spcAft>
              <a:buSzPts val="2000"/>
              <a:buChar char="•"/>
            </a:pPr>
            <a:r>
              <a:rPr lang="en-US" sz="2000" dirty="0">
                <a:latin typeface="Arial"/>
                <a:ea typeface="Arial"/>
                <a:cs typeface="Arial"/>
                <a:sym typeface="Arial"/>
              </a:rPr>
              <a:t>According to stats online food ordering has now become roughly 40% of the total restaurant sales in the United States.</a:t>
            </a:r>
            <a:endParaRPr sz="2000" dirty="0">
              <a:latin typeface="Arial"/>
              <a:ea typeface="Arial"/>
              <a:cs typeface="Arial"/>
              <a:sym typeface="Arial"/>
            </a:endParaRPr>
          </a:p>
          <a:p>
            <a:pPr marL="0" lvl="0" indent="0" algn="l" rtl="0">
              <a:lnSpc>
                <a:spcPct val="120000"/>
              </a:lnSpc>
              <a:spcBef>
                <a:spcPts val="0"/>
              </a:spcBef>
              <a:spcAft>
                <a:spcPts val="0"/>
              </a:spcAft>
              <a:buClr>
                <a:schemeClr val="dk1"/>
              </a:buClr>
              <a:buSzPts val="1100"/>
              <a:buFont typeface="Arial"/>
              <a:buNone/>
            </a:pPr>
            <a:endParaRPr sz="1800" dirty="0"/>
          </a:p>
          <a:p>
            <a:pPr marL="0" lvl="0" indent="0" algn="l" rtl="0">
              <a:lnSpc>
                <a:spcPct val="120000"/>
              </a:lnSpc>
              <a:spcBef>
                <a:spcPts val="0"/>
              </a:spcBef>
              <a:spcAft>
                <a:spcPts val="0"/>
              </a:spcAft>
              <a:buClr>
                <a:schemeClr val="dk1"/>
              </a:buClr>
              <a:buSzPts val="1100"/>
              <a:buFont typeface="Arial"/>
              <a:buNone/>
            </a:pPr>
            <a:r>
              <a:rPr lang="en-US" sz="1800" dirty="0"/>
              <a:t> </a:t>
            </a:r>
            <a:endParaRPr sz="1800" dirty="0"/>
          </a:p>
          <a:p>
            <a:pPr marL="0" lvl="0" indent="0" algn="l" rtl="0">
              <a:lnSpc>
                <a:spcPct val="120000"/>
              </a:lnSpc>
              <a:spcBef>
                <a:spcPts val="0"/>
              </a:spcBef>
              <a:spcAft>
                <a:spcPts val="0"/>
              </a:spcAft>
              <a:buNone/>
            </a:pPr>
            <a:endParaRPr sz="1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g1a4b4372354_1_58"/>
          <p:cNvSpPr txBox="1">
            <a:spLocks noGrp="1"/>
          </p:cNvSpPr>
          <p:nvPr>
            <p:ph type="title"/>
          </p:nvPr>
        </p:nvSpPr>
        <p:spPr>
          <a:xfrm>
            <a:off x="838200" y="902126"/>
            <a:ext cx="10515600" cy="1041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Open Card Sorting</a:t>
            </a:r>
            <a:endParaRPr/>
          </a:p>
        </p:txBody>
      </p:sp>
      <p:sp>
        <p:nvSpPr>
          <p:cNvPr id="184" name="Google Shape;184;g1a4b4372354_1_58"/>
          <p:cNvSpPr txBox="1">
            <a:spLocks noGrp="1"/>
          </p:cNvSpPr>
          <p:nvPr>
            <p:ph type="body" idx="1"/>
          </p:nvPr>
        </p:nvSpPr>
        <p:spPr>
          <a:xfrm>
            <a:off x="838201" y="2136917"/>
            <a:ext cx="10515600" cy="4091700"/>
          </a:xfrm>
          <a:prstGeom prst="rect">
            <a:avLst/>
          </a:prstGeom>
        </p:spPr>
        <p:txBody>
          <a:bodyPr spcFirstLastPara="1" wrap="square" lIns="91425" tIns="45700" rIns="91425" bIns="45700" anchor="t" anchorCtr="0">
            <a:noAutofit/>
          </a:bodyPr>
          <a:lstStyle/>
          <a:p>
            <a:pPr marL="0" lvl="0" indent="0" algn="l" rtl="0">
              <a:lnSpc>
                <a:spcPct val="120000"/>
              </a:lnSpc>
              <a:spcBef>
                <a:spcPts val="0"/>
              </a:spcBef>
              <a:spcAft>
                <a:spcPts val="0"/>
              </a:spcAft>
              <a:buNone/>
            </a:pPr>
            <a:endParaRPr sz="1800"/>
          </a:p>
        </p:txBody>
      </p:sp>
      <p:pic>
        <p:nvPicPr>
          <p:cNvPr id="185" name="Google Shape;185;g1a4b4372354_1_58"/>
          <p:cNvPicPr preferRelativeResize="0"/>
          <p:nvPr/>
        </p:nvPicPr>
        <p:blipFill>
          <a:blip r:embed="rId3">
            <a:alphaModFix/>
          </a:blip>
          <a:stretch>
            <a:fillRect/>
          </a:stretch>
        </p:blipFill>
        <p:spPr>
          <a:xfrm>
            <a:off x="388650" y="1843000"/>
            <a:ext cx="11509427" cy="4826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1a4b4372354_1_66"/>
          <p:cNvSpPr txBox="1">
            <a:spLocks noGrp="1"/>
          </p:cNvSpPr>
          <p:nvPr>
            <p:ph type="title"/>
          </p:nvPr>
        </p:nvSpPr>
        <p:spPr>
          <a:xfrm>
            <a:off x="838200" y="902126"/>
            <a:ext cx="10515600" cy="1041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Open Card Sorting By User I</a:t>
            </a:r>
            <a:endParaRPr/>
          </a:p>
        </p:txBody>
      </p:sp>
      <p:sp>
        <p:nvSpPr>
          <p:cNvPr id="192" name="Google Shape;192;g1a4b4372354_1_66"/>
          <p:cNvSpPr txBox="1">
            <a:spLocks noGrp="1"/>
          </p:cNvSpPr>
          <p:nvPr>
            <p:ph type="body" idx="1"/>
          </p:nvPr>
        </p:nvSpPr>
        <p:spPr>
          <a:xfrm>
            <a:off x="838201" y="2136917"/>
            <a:ext cx="10515600" cy="4091700"/>
          </a:xfrm>
          <a:prstGeom prst="rect">
            <a:avLst/>
          </a:prstGeom>
        </p:spPr>
        <p:txBody>
          <a:bodyPr spcFirstLastPara="1" wrap="square" lIns="91425" tIns="45700" rIns="91425" bIns="45700" anchor="t" anchorCtr="0">
            <a:noAutofit/>
          </a:bodyPr>
          <a:lstStyle/>
          <a:p>
            <a:pPr marL="0" lvl="0" indent="0" algn="l" rtl="0">
              <a:lnSpc>
                <a:spcPct val="120000"/>
              </a:lnSpc>
              <a:spcBef>
                <a:spcPts val="0"/>
              </a:spcBef>
              <a:spcAft>
                <a:spcPts val="0"/>
              </a:spcAft>
              <a:buNone/>
            </a:pPr>
            <a:endParaRPr sz="1800"/>
          </a:p>
        </p:txBody>
      </p:sp>
      <p:pic>
        <p:nvPicPr>
          <p:cNvPr id="193" name="Google Shape;193;g1a4b4372354_1_66"/>
          <p:cNvPicPr preferRelativeResize="0"/>
          <p:nvPr/>
        </p:nvPicPr>
        <p:blipFill>
          <a:blip r:embed="rId3">
            <a:alphaModFix/>
          </a:blip>
          <a:stretch>
            <a:fillRect/>
          </a:stretch>
        </p:blipFill>
        <p:spPr>
          <a:xfrm>
            <a:off x="601800" y="1767775"/>
            <a:ext cx="10957748" cy="50016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1a4b4372354_1_74"/>
          <p:cNvSpPr txBox="1">
            <a:spLocks noGrp="1"/>
          </p:cNvSpPr>
          <p:nvPr>
            <p:ph type="title"/>
          </p:nvPr>
        </p:nvSpPr>
        <p:spPr>
          <a:xfrm>
            <a:off x="838200" y="902126"/>
            <a:ext cx="10515600" cy="1041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Open Card Sorting By User II</a:t>
            </a:r>
            <a:endParaRPr/>
          </a:p>
        </p:txBody>
      </p:sp>
      <p:sp>
        <p:nvSpPr>
          <p:cNvPr id="200" name="Google Shape;200;g1a4b4372354_1_74"/>
          <p:cNvSpPr txBox="1">
            <a:spLocks noGrp="1"/>
          </p:cNvSpPr>
          <p:nvPr>
            <p:ph type="body" idx="1"/>
          </p:nvPr>
        </p:nvSpPr>
        <p:spPr>
          <a:xfrm>
            <a:off x="838201" y="2136917"/>
            <a:ext cx="10515600" cy="4091700"/>
          </a:xfrm>
          <a:prstGeom prst="rect">
            <a:avLst/>
          </a:prstGeom>
        </p:spPr>
        <p:txBody>
          <a:bodyPr spcFirstLastPara="1" wrap="square" lIns="91425" tIns="45700" rIns="91425" bIns="45700" anchor="t" anchorCtr="0">
            <a:noAutofit/>
          </a:bodyPr>
          <a:lstStyle/>
          <a:p>
            <a:pPr marL="0" lvl="0" indent="0" algn="l" rtl="0">
              <a:lnSpc>
                <a:spcPct val="120000"/>
              </a:lnSpc>
              <a:spcBef>
                <a:spcPts val="0"/>
              </a:spcBef>
              <a:spcAft>
                <a:spcPts val="0"/>
              </a:spcAft>
              <a:buNone/>
            </a:pPr>
            <a:endParaRPr sz="1800"/>
          </a:p>
        </p:txBody>
      </p:sp>
      <p:pic>
        <p:nvPicPr>
          <p:cNvPr id="201" name="Google Shape;201;g1a4b4372354_1_74"/>
          <p:cNvPicPr preferRelativeResize="0"/>
          <p:nvPr/>
        </p:nvPicPr>
        <p:blipFill>
          <a:blip r:embed="rId3">
            <a:alphaModFix/>
          </a:blip>
          <a:stretch>
            <a:fillRect/>
          </a:stretch>
        </p:blipFill>
        <p:spPr>
          <a:xfrm>
            <a:off x="495300" y="1780325"/>
            <a:ext cx="11201400" cy="46490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1a4b4372354_1_82"/>
          <p:cNvSpPr txBox="1">
            <a:spLocks noGrp="1"/>
          </p:cNvSpPr>
          <p:nvPr>
            <p:ph type="title"/>
          </p:nvPr>
        </p:nvSpPr>
        <p:spPr>
          <a:xfrm>
            <a:off x="838200" y="902126"/>
            <a:ext cx="10515600" cy="1041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Open Card Sorting Results</a:t>
            </a:r>
            <a:endParaRPr/>
          </a:p>
        </p:txBody>
      </p:sp>
      <p:sp>
        <p:nvSpPr>
          <p:cNvPr id="208" name="Google Shape;208;g1a4b4372354_1_82"/>
          <p:cNvSpPr txBox="1">
            <a:spLocks noGrp="1"/>
          </p:cNvSpPr>
          <p:nvPr>
            <p:ph type="body" idx="1"/>
          </p:nvPr>
        </p:nvSpPr>
        <p:spPr>
          <a:xfrm>
            <a:off x="838201" y="2136917"/>
            <a:ext cx="10515600" cy="4091700"/>
          </a:xfrm>
          <a:prstGeom prst="rect">
            <a:avLst/>
          </a:prstGeom>
        </p:spPr>
        <p:txBody>
          <a:bodyPr spcFirstLastPara="1" wrap="square" lIns="91425" tIns="45700" rIns="91425" bIns="45700" anchor="t" anchorCtr="0">
            <a:noAutofit/>
          </a:bodyPr>
          <a:lstStyle/>
          <a:p>
            <a:pPr marL="0" lvl="0" indent="0" algn="l" rtl="0">
              <a:lnSpc>
                <a:spcPct val="120000"/>
              </a:lnSpc>
              <a:spcBef>
                <a:spcPts val="0"/>
              </a:spcBef>
              <a:spcAft>
                <a:spcPts val="0"/>
              </a:spcAft>
              <a:buNone/>
            </a:pPr>
            <a:endParaRPr sz="1800"/>
          </a:p>
        </p:txBody>
      </p:sp>
      <p:pic>
        <p:nvPicPr>
          <p:cNvPr id="209" name="Google Shape;209;g1a4b4372354_1_82"/>
          <p:cNvPicPr preferRelativeResize="0"/>
          <p:nvPr/>
        </p:nvPicPr>
        <p:blipFill>
          <a:blip r:embed="rId3">
            <a:alphaModFix/>
          </a:blip>
          <a:stretch>
            <a:fillRect/>
          </a:stretch>
        </p:blipFill>
        <p:spPr>
          <a:xfrm>
            <a:off x="727175" y="1805400"/>
            <a:ext cx="10707001" cy="49425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a4b4372354_1_90"/>
          <p:cNvSpPr txBox="1">
            <a:spLocks noGrp="1"/>
          </p:cNvSpPr>
          <p:nvPr>
            <p:ph type="title"/>
          </p:nvPr>
        </p:nvSpPr>
        <p:spPr>
          <a:xfrm>
            <a:off x="838200" y="902126"/>
            <a:ext cx="10515600" cy="1041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Open Card Sorting Results</a:t>
            </a:r>
            <a:endParaRPr/>
          </a:p>
        </p:txBody>
      </p:sp>
      <p:sp>
        <p:nvSpPr>
          <p:cNvPr id="216" name="Google Shape;216;g1a4b4372354_1_90"/>
          <p:cNvSpPr txBox="1">
            <a:spLocks noGrp="1"/>
          </p:cNvSpPr>
          <p:nvPr>
            <p:ph type="body" idx="1"/>
          </p:nvPr>
        </p:nvSpPr>
        <p:spPr>
          <a:xfrm>
            <a:off x="838201" y="2136917"/>
            <a:ext cx="10515600" cy="4091700"/>
          </a:xfrm>
          <a:prstGeom prst="rect">
            <a:avLst/>
          </a:prstGeom>
        </p:spPr>
        <p:txBody>
          <a:bodyPr spcFirstLastPara="1" wrap="square" lIns="91425" tIns="45700" rIns="91425" bIns="45700" anchor="t" anchorCtr="0">
            <a:noAutofit/>
          </a:bodyPr>
          <a:lstStyle/>
          <a:p>
            <a:pPr marL="0" lvl="0" indent="0" algn="l" rtl="0">
              <a:lnSpc>
                <a:spcPct val="120000"/>
              </a:lnSpc>
              <a:spcBef>
                <a:spcPts val="0"/>
              </a:spcBef>
              <a:spcAft>
                <a:spcPts val="0"/>
              </a:spcAft>
              <a:buNone/>
            </a:pPr>
            <a:endParaRPr sz="1800"/>
          </a:p>
        </p:txBody>
      </p:sp>
      <p:pic>
        <p:nvPicPr>
          <p:cNvPr id="217" name="Google Shape;217;g1a4b4372354_1_90"/>
          <p:cNvPicPr preferRelativeResize="0"/>
          <p:nvPr/>
        </p:nvPicPr>
        <p:blipFill>
          <a:blip r:embed="rId3">
            <a:alphaModFix/>
          </a:blip>
          <a:stretch>
            <a:fillRect/>
          </a:stretch>
        </p:blipFill>
        <p:spPr>
          <a:xfrm>
            <a:off x="689550" y="1893150"/>
            <a:ext cx="11070601" cy="4906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g1a4b4372354_1_98"/>
          <p:cNvSpPr txBox="1">
            <a:spLocks noGrp="1"/>
          </p:cNvSpPr>
          <p:nvPr>
            <p:ph type="title"/>
          </p:nvPr>
        </p:nvSpPr>
        <p:spPr>
          <a:xfrm>
            <a:off x="838200" y="902126"/>
            <a:ext cx="10515600" cy="1041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Open Card Sorting Results</a:t>
            </a:r>
            <a:endParaRPr/>
          </a:p>
        </p:txBody>
      </p:sp>
      <p:sp>
        <p:nvSpPr>
          <p:cNvPr id="224" name="Google Shape;224;g1a4b4372354_1_98"/>
          <p:cNvSpPr txBox="1">
            <a:spLocks noGrp="1"/>
          </p:cNvSpPr>
          <p:nvPr>
            <p:ph type="body" idx="1"/>
          </p:nvPr>
        </p:nvSpPr>
        <p:spPr>
          <a:xfrm>
            <a:off x="838201" y="2136917"/>
            <a:ext cx="10515600" cy="4091700"/>
          </a:xfrm>
          <a:prstGeom prst="rect">
            <a:avLst/>
          </a:prstGeom>
        </p:spPr>
        <p:txBody>
          <a:bodyPr spcFirstLastPara="1" wrap="square" lIns="91425" tIns="45700" rIns="91425" bIns="45700" anchor="t" anchorCtr="0">
            <a:noAutofit/>
          </a:bodyPr>
          <a:lstStyle/>
          <a:p>
            <a:pPr marL="0" lvl="0" indent="0" algn="l" rtl="0">
              <a:lnSpc>
                <a:spcPct val="120000"/>
              </a:lnSpc>
              <a:spcBef>
                <a:spcPts val="0"/>
              </a:spcBef>
              <a:spcAft>
                <a:spcPts val="0"/>
              </a:spcAft>
              <a:buNone/>
            </a:pPr>
            <a:endParaRPr sz="1800"/>
          </a:p>
        </p:txBody>
      </p:sp>
      <p:pic>
        <p:nvPicPr>
          <p:cNvPr id="225" name="Google Shape;225;g1a4b4372354_1_98"/>
          <p:cNvPicPr preferRelativeResize="0"/>
          <p:nvPr/>
        </p:nvPicPr>
        <p:blipFill>
          <a:blip r:embed="rId3">
            <a:alphaModFix/>
          </a:blip>
          <a:stretch>
            <a:fillRect/>
          </a:stretch>
        </p:blipFill>
        <p:spPr>
          <a:xfrm>
            <a:off x="476425" y="1830475"/>
            <a:ext cx="11195975" cy="46263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g1a4b4372354_1_106"/>
          <p:cNvSpPr txBox="1">
            <a:spLocks noGrp="1"/>
          </p:cNvSpPr>
          <p:nvPr>
            <p:ph type="title"/>
          </p:nvPr>
        </p:nvSpPr>
        <p:spPr>
          <a:xfrm>
            <a:off x="838200" y="902126"/>
            <a:ext cx="10515600" cy="1041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Information Architecture-Open Card Sorting</a:t>
            </a:r>
            <a:endParaRPr/>
          </a:p>
        </p:txBody>
      </p:sp>
      <p:sp>
        <p:nvSpPr>
          <p:cNvPr id="232" name="Google Shape;232;g1a4b4372354_1_106"/>
          <p:cNvSpPr txBox="1">
            <a:spLocks noGrp="1"/>
          </p:cNvSpPr>
          <p:nvPr>
            <p:ph type="body" idx="1"/>
          </p:nvPr>
        </p:nvSpPr>
        <p:spPr>
          <a:xfrm>
            <a:off x="838201" y="2136917"/>
            <a:ext cx="10515600" cy="4091700"/>
          </a:xfrm>
          <a:prstGeom prst="rect">
            <a:avLst/>
          </a:prstGeom>
        </p:spPr>
        <p:txBody>
          <a:bodyPr spcFirstLastPara="1" wrap="square" lIns="91425" tIns="45700" rIns="91425" bIns="45700" anchor="t" anchorCtr="0">
            <a:noAutofit/>
          </a:bodyPr>
          <a:lstStyle/>
          <a:p>
            <a:pPr marL="0" lvl="0" indent="0" algn="l" rtl="0">
              <a:lnSpc>
                <a:spcPct val="120000"/>
              </a:lnSpc>
              <a:spcBef>
                <a:spcPts val="0"/>
              </a:spcBef>
              <a:spcAft>
                <a:spcPts val="0"/>
              </a:spcAft>
              <a:buNone/>
            </a:pPr>
            <a:endParaRPr sz="1800"/>
          </a:p>
        </p:txBody>
      </p:sp>
      <p:pic>
        <p:nvPicPr>
          <p:cNvPr id="233" name="Google Shape;233;g1a4b4372354_1_106"/>
          <p:cNvPicPr preferRelativeResize="0"/>
          <p:nvPr/>
        </p:nvPicPr>
        <p:blipFill>
          <a:blip r:embed="rId3">
            <a:alphaModFix/>
          </a:blip>
          <a:stretch>
            <a:fillRect/>
          </a:stretch>
        </p:blipFill>
        <p:spPr>
          <a:xfrm>
            <a:off x="510550" y="1943425"/>
            <a:ext cx="11170901" cy="4914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1a4b4372354_1_115"/>
          <p:cNvSpPr txBox="1">
            <a:spLocks noGrp="1"/>
          </p:cNvSpPr>
          <p:nvPr>
            <p:ph type="title"/>
          </p:nvPr>
        </p:nvSpPr>
        <p:spPr>
          <a:xfrm>
            <a:off x="838200" y="902126"/>
            <a:ext cx="10515600" cy="1041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Closed Card Sorting - Cards</a:t>
            </a:r>
            <a:endParaRPr/>
          </a:p>
        </p:txBody>
      </p:sp>
      <p:sp>
        <p:nvSpPr>
          <p:cNvPr id="240" name="Google Shape;240;g1a4b4372354_1_115"/>
          <p:cNvSpPr txBox="1">
            <a:spLocks noGrp="1"/>
          </p:cNvSpPr>
          <p:nvPr>
            <p:ph type="body" idx="1"/>
          </p:nvPr>
        </p:nvSpPr>
        <p:spPr>
          <a:xfrm>
            <a:off x="838201" y="2136917"/>
            <a:ext cx="10515600" cy="4091700"/>
          </a:xfrm>
          <a:prstGeom prst="rect">
            <a:avLst/>
          </a:prstGeom>
        </p:spPr>
        <p:txBody>
          <a:bodyPr spcFirstLastPara="1" wrap="square" lIns="91425" tIns="45700" rIns="91425" bIns="45700" anchor="t" anchorCtr="0">
            <a:noAutofit/>
          </a:bodyPr>
          <a:lstStyle/>
          <a:p>
            <a:pPr marL="0" lvl="0" indent="0" algn="l" rtl="0">
              <a:lnSpc>
                <a:spcPct val="120000"/>
              </a:lnSpc>
              <a:spcBef>
                <a:spcPts val="0"/>
              </a:spcBef>
              <a:spcAft>
                <a:spcPts val="0"/>
              </a:spcAft>
              <a:buNone/>
            </a:pPr>
            <a:endParaRPr sz="1800"/>
          </a:p>
        </p:txBody>
      </p:sp>
      <p:pic>
        <p:nvPicPr>
          <p:cNvPr id="241" name="Google Shape;241;g1a4b4372354_1_115"/>
          <p:cNvPicPr preferRelativeResize="0"/>
          <p:nvPr/>
        </p:nvPicPr>
        <p:blipFill>
          <a:blip r:embed="rId3">
            <a:alphaModFix/>
          </a:blip>
          <a:stretch>
            <a:fillRect/>
          </a:stretch>
        </p:blipFill>
        <p:spPr>
          <a:xfrm>
            <a:off x="3635875" y="1843000"/>
            <a:ext cx="3924225" cy="46816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g1a4b4372354_1_123"/>
          <p:cNvSpPr txBox="1">
            <a:spLocks noGrp="1"/>
          </p:cNvSpPr>
          <p:nvPr>
            <p:ph type="title"/>
          </p:nvPr>
        </p:nvSpPr>
        <p:spPr>
          <a:xfrm>
            <a:off x="838200" y="902126"/>
            <a:ext cx="10515600" cy="1041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Closed Card Sorting - Categories</a:t>
            </a:r>
            <a:endParaRPr/>
          </a:p>
        </p:txBody>
      </p:sp>
      <p:sp>
        <p:nvSpPr>
          <p:cNvPr id="248" name="Google Shape;248;g1a4b4372354_1_123"/>
          <p:cNvSpPr txBox="1">
            <a:spLocks noGrp="1"/>
          </p:cNvSpPr>
          <p:nvPr>
            <p:ph type="body" idx="1"/>
          </p:nvPr>
        </p:nvSpPr>
        <p:spPr>
          <a:xfrm>
            <a:off x="838201" y="2136917"/>
            <a:ext cx="10515600" cy="4091700"/>
          </a:xfrm>
          <a:prstGeom prst="rect">
            <a:avLst/>
          </a:prstGeom>
        </p:spPr>
        <p:txBody>
          <a:bodyPr spcFirstLastPara="1" wrap="square" lIns="91425" tIns="45700" rIns="91425" bIns="45700" anchor="t" anchorCtr="0">
            <a:noAutofit/>
          </a:bodyPr>
          <a:lstStyle/>
          <a:p>
            <a:pPr marL="0" lvl="0" indent="0" algn="l" rtl="0">
              <a:lnSpc>
                <a:spcPct val="120000"/>
              </a:lnSpc>
              <a:spcBef>
                <a:spcPts val="0"/>
              </a:spcBef>
              <a:spcAft>
                <a:spcPts val="0"/>
              </a:spcAft>
              <a:buNone/>
            </a:pPr>
            <a:endParaRPr sz="1800"/>
          </a:p>
        </p:txBody>
      </p:sp>
      <p:pic>
        <p:nvPicPr>
          <p:cNvPr id="249" name="Google Shape;249;g1a4b4372354_1_123"/>
          <p:cNvPicPr preferRelativeResize="0"/>
          <p:nvPr/>
        </p:nvPicPr>
        <p:blipFill>
          <a:blip r:embed="rId3">
            <a:alphaModFix/>
          </a:blip>
          <a:stretch>
            <a:fillRect/>
          </a:stretch>
        </p:blipFill>
        <p:spPr>
          <a:xfrm>
            <a:off x="2057400" y="1780325"/>
            <a:ext cx="8077200" cy="47443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g1a4b4372354_1_131"/>
          <p:cNvSpPr txBox="1">
            <a:spLocks noGrp="1"/>
          </p:cNvSpPr>
          <p:nvPr>
            <p:ph type="title"/>
          </p:nvPr>
        </p:nvSpPr>
        <p:spPr>
          <a:xfrm>
            <a:off x="838200" y="902126"/>
            <a:ext cx="10515600" cy="1041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Closed Card Sorting</a:t>
            </a:r>
            <a:endParaRPr/>
          </a:p>
        </p:txBody>
      </p:sp>
      <p:sp>
        <p:nvSpPr>
          <p:cNvPr id="256" name="Google Shape;256;g1a4b4372354_1_131"/>
          <p:cNvSpPr txBox="1">
            <a:spLocks noGrp="1"/>
          </p:cNvSpPr>
          <p:nvPr>
            <p:ph type="body" idx="1"/>
          </p:nvPr>
        </p:nvSpPr>
        <p:spPr>
          <a:xfrm>
            <a:off x="838201" y="2136917"/>
            <a:ext cx="10515600" cy="4091700"/>
          </a:xfrm>
          <a:prstGeom prst="rect">
            <a:avLst/>
          </a:prstGeom>
        </p:spPr>
        <p:txBody>
          <a:bodyPr spcFirstLastPara="1" wrap="square" lIns="91425" tIns="45700" rIns="91425" bIns="45700" anchor="t" anchorCtr="0">
            <a:noAutofit/>
          </a:bodyPr>
          <a:lstStyle/>
          <a:p>
            <a:pPr marL="0" lvl="0" indent="0" algn="l" rtl="0">
              <a:lnSpc>
                <a:spcPct val="120000"/>
              </a:lnSpc>
              <a:spcBef>
                <a:spcPts val="0"/>
              </a:spcBef>
              <a:spcAft>
                <a:spcPts val="0"/>
              </a:spcAft>
              <a:buNone/>
            </a:pPr>
            <a:endParaRPr sz="1800"/>
          </a:p>
        </p:txBody>
      </p:sp>
      <p:pic>
        <p:nvPicPr>
          <p:cNvPr id="257" name="Google Shape;257;g1a4b4372354_1_131"/>
          <p:cNvPicPr preferRelativeResize="0"/>
          <p:nvPr/>
        </p:nvPicPr>
        <p:blipFill>
          <a:blip r:embed="rId3">
            <a:alphaModFix/>
          </a:blip>
          <a:stretch>
            <a:fillRect/>
          </a:stretch>
        </p:blipFill>
        <p:spPr>
          <a:xfrm>
            <a:off x="501500" y="1717625"/>
            <a:ext cx="11296276" cy="47348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g1a4b4372354_1_179"/>
          <p:cNvSpPr txBox="1">
            <a:spLocks noGrp="1"/>
          </p:cNvSpPr>
          <p:nvPr>
            <p:ph type="title"/>
          </p:nvPr>
        </p:nvSpPr>
        <p:spPr>
          <a:xfrm>
            <a:off x="838201" y="902130"/>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Problem Statement and Solution</a:t>
            </a:r>
            <a:endParaRPr/>
          </a:p>
        </p:txBody>
      </p:sp>
      <p:sp>
        <p:nvSpPr>
          <p:cNvPr id="47" name="Google Shape;47;g1a4b4372354_1_179"/>
          <p:cNvSpPr txBox="1">
            <a:spLocks noGrp="1"/>
          </p:cNvSpPr>
          <p:nvPr>
            <p:ph type="body" idx="1"/>
          </p:nvPr>
        </p:nvSpPr>
        <p:spPr>
          <a:xfrm>
            <a:off x="838201" y="2136917"/>
            <a:ext cx="10515600" cy="4091700"/>
          </a:xfrm>
          <a:prstGeom prst="rect">
            <a:avLst/>
          </a:prstGeom>
        </p:spPr>
        <p:txBody>
          <a:bodyPr spcFirstLastPara="1" wrap="square" lIns="91425" tIns="45700" rIns="91425" bIns="45700" anchor="t" anchorCtr="0">
            <a:noAutofit/>
          </a:bodyPr>
          <a:lstStyle/>
          <a:p>
            <a:pPr marL="0" lvl="0" indent="0" algn="l" rtl="0">
              <a:lnSpc>
                <a:spcPct val="120000"/>
              </a:lnSpc>
              <a:spcBef>
                <a:spcPts val="0"/>
              </a:spcBef>
              <a:spcAft>
                <a:spcPts val="0"/>
              </a:spcAft>
              <a:buNone/>
            </a:pPr>
            <a:endParaRPr/>
          </a:p>
        </p:txBody>
      </p:sp>
      <p:pic>
        <p:nvPicPr>
          <p:cNvPr id="48" name="Google Shape;48;g1a4b4372354_1_179"/>
          <p:cNvPicPr preferRelativeResize="0"/>
          <p:nvPr/>
        </p:nvPicPr>
        <p:blipFill>
          <a:blip r:embed="rId3">
            <a:alphaModFix/>
          </a:blip>
          <a:stretch>
            <a:fillRect/>
          </a:stretch>
        </p:blipFill>
        <p:spPr>
          <a:xfrm>
            <a:off x="401200" y="1918225"/>
            <a:ext cx="11316538" cy="49088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1a4b4372354_1_139"/>
          <p:cNvSpPr txBox="1">
            <a:spLocks noGrp="1"/>
          </p:cNvSpPr>
          <p:nvPr>
            <p:ph type="title"/>
          </p:nvPr>
        </p:nvSpPr>
        <p:spPr>
          <a:xfrm>
            <a:off x="838200" y="902126"/>
            <a:ext cx="10515600" cy="1041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Closed Card Sorting By User I</a:t>
            </a:r>
            <a:endParaRPr/>
          </a:p>
        </p:txBody>
      </p:sp>
      <p:sp>
        <p:nvSpPr>
          <p:cNvPr id="264" name="Google Shape;264;g1a4b4372354_1_139"/>
          <p:cNvSpPr txBox="1">
            <a:spLocks noGrp="1"/>
          </p:cNvSpPr>
          <p:nvPr>
            <p:ph type="body" idx="1"/>
          </p:nvPr>
        </p:nvSpPr>
        <p:spPr>
          <a:xfrm>
            <a:off x="838201" y="2136917"/>
            <a:ext cx="10515600" cy="4091700"/>
          </a:xfrm>
          <a:prstGeom prst="rect">
            <a:avLst/>
          </a:prstGeom>
        </p:spPr>
        <p:txBody>
          <a:bodyPr spcFirstLastPara="1" wrap="square" lIns="91425" tIns="45700" rIns="91425" bIns="45700" anchor="t" anchorCtr="0">
            <a:noAutofit/>
          </a:bodyPr>
          <a:lstStyle/>
          <a:p>
            <a:pPr marL="0" lvl="0" indent="0" algn="l" rtl="0">
              <a:lnSpc>
                <a:spcPct val="120000"/>
              </a:lnSpc>
              <a:spcBef>
                <a:spcPts val="0"/>
              </a:spcBef>
              <a:spcAft>
                <a:spcPts val="0"/>
              </a:spcAft>
              <a:buNone/>
            </a:pPr>
            <a:endParaRPr sz="1800"/>
          </a:p>
        </p:txBody>
      </p:sp>
      <p:pic>
        <p:nvPicPr>
          <p:cNvPr id="265" name="Google Shape;265;g1a4b4372354_1_139"/>
          <p:cNvPicPr preferRelativeResize="0"/>
          <p:nvPr/>
        </p:nvPicPr>
        <p:blipFill>
          <a:blip r:embed="rId3">
            <a:alphaModFix/>
          </a:blip>
          <a:stretch>
            <a:fillRect/>
          </a:stretch>
        </p:blipFill>
        <p:spPr>
          <a:xfrm>
            <a:off x="376125" y="1943425"/>
            <a:ext cx="11208499" cy="4876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g1a4b4372354_1_147"/>
          <p:cNvSpPr txBox="1">
            <a:spLocks noGrp="1"/>
          </p:cNvSpPr>
          <p:nvPr>
            <p:ph type="title"/>
          </p:nvPr>
        </p:nvSpPr>
        <p:spPr>
          <a:xfrm>
            <a:off x="838200" y="902126"/>
            <a:ext cx="10515600" cy="1041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Closed Card Sorting By User II</a:t>
            </a:r>
            <a:endParaRPr/>
          </a:p>
        </p:txBody>
      </p:sp>
      <p:sp>
        <p:nvSpPr>
          <p:cNvPr id="272" name="Google Shape;272;g1a4b4372354_1_147"/>
          <p:cNvSpPr txBox="1">
            <a:spLocks noGrp="1"/>
          </p:cNvSpPr>
          <p:nvPr>
            <p:ph type="body" idx="1"/>
          </p:nvPr>
        </p:nvSpPr>
        <p:spPr>
          <a:xfrm>
            <a:off x="838201" y="2136917"/>
            <a:ext cx="10515600" cy="4091700"/>
          </a:xfrm>
          <a:prstGeom prst="rect">
            <a:avLst/>
          </a:prstGeom>
        </p:spPr>
        <p:txBody>
          <a:bodyPr spcFirstLastPara="1" wrap="square" lIns="91425" tIns="45700" rIns="91425" bIns="45700" anchor="t" anchorCtr="0">
            <a:noAutofit/>
          </a:bodyPr>
          <a:lstStyle/>
          <a:p>
            <a:pPr marL="0" lvl="0" indent="0" algn="l" rtl="0">
              <a:lnSpc>
                <a:spcPct val="120000"/>
              </a:lnSpc>
              <a:spcBef>
                <a:spcPts val="0"/>
              </a:spcBef>
              <a:spcAft>
                <a:spcPts val="0"/>
              </a:spcAft>
              <a:buNone/>
            </a:pPr>
            <a:endParaRPr sz="1800"/>
          </a:p>
        </p:txBody>
      </p:sp>
      <p:pic>
        <p:nvPicPr>
          <p:cNvPr id="273" name="Google Shape;273;g1a4b4372354_1_147"/>
          <p:cNvPicPr preferRelativeResize="0"/>
          <p:nvPr/>
        </p:nvPicPr>
        <p:blipFill>
          <a:blip r:embed="rId3">
            <a:alphaModFix/>
          </a:blip>
          <a:stretch>
            <a:fillRect/>
          </a:stretch>
        </p:blipFill>
        <p:spPr>
          <a:xfrm>
            <a:off x="250750" y="1805400"/>
            <a:ext cx="11622249" cy="51248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a4b4372354_1_155"/>
          <p:cNvSpPr txBox="1">
            <a:spLocks noGrp="1"/>
          </p:cNvSpPr>
          <p:nvPr>
            <p:ph type="title"/>
          </p:nvPr>
        </p:nvSpPr>
        <p:spPr>
          <a:xfrm>
            <a:off x="838200" y="902126"/>
            <a:ext cx="10515600" cy="1041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Closed Card Sorting Results</a:t>
            </a:r>
            <a:endParaRPr/>
          </a:p>
        </p:txBody>
      </p:sp>
      <p:sp>
        <p:nvSpPr>
          <p:cNvPr id="280" name="Google Shape;280;g1a4b4372354_1_155"/>
          <p:cNvSpPr txBox="1">
            <a:spLocks noGrp="1"/>
          </p:cNvSpPr>
          <p:nvPr>
            <p:ph type="body" idx="1"/>
          </p:nvPr>
        </p:nvSpPr>
        <p:spPr>
          <a:xfrm>
            <a:off x="838201" y="2136917"/>
            <a:ext cx="10515600" cy="4091700"/>
          </a:xfrm>
          <a:prstGeom prst="rect">
            <a:avLst/>
          </a:prstGeom>
        </p:spPr>
        <p:txBody>
          <a:bodyPr spcFirstLastPara="1" wrap="square" lIns="91425" tIns="45700" rIns="91425" bIns="45700" anchor="t" anchorCtr="0">
            <a:noAutofit/>
          </a:bodyPr>
          <a:lstStyle/>
          <a:p>
            <a:pPr marL="0" lvl="0" indent="0" algn="l" rtl="0">
              <a:lnSpc>
                <a:spcPct val="120000"/>
              </a:lnSpc>
              <a:spcBef>
                <a:spcPts val="0"/>
              </a:spcBef>
              <a:spcAft>
                <a:spcPts val="0"/>
              </a:spcAft>
              <a:buNone/>
            </a:pPr>
            <a:endParaRPr sz="1800"/>
          </a:p>
        </p:txBody>
      </p:sp>
      <p:pic>
        <p:nvPicPr>
          <p:cNvPr id="281" name="Google Shape;281;g1a4b4372354_1_155"/>
          <p:cNvPicPr preferRelativeResize="0"/>
          <p:nvPr/>
        </p:nvPicPr>
        <p:blipFill>
          <a:blip r:embed="rId3">
            <a:alphaModFix/>
          </a:blip>
          <a:stretch>
            <a:fillRect/>
          </a:stretch>
        </p:blipFill>
        <p:spPr>
          <a:xfrm>
            <a:off x="501500" y="1805400"/>
            <a:ext cx="11133276" cy="5052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g1a4b4372354_1_163"/>
          <p:cNvSpPr txBox="1">
            <a:spLocks noGrp="1"/>
          </p:cNvSpPr>
          <p:nvPr>
            <p:ph type="title"/>
          </p:nvPr>
        </p:nvSpPr>
        <p:spPr>
          <a:xfrm>
            <a:off x="838200" y="902126"/>
            <a:ext cx="10515600" cy="1041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Closed Card Sorting Results</a:t>
            </a:r>
            <a:endParaRPr/>
          </a:p>
        </p:txBody>
      </p:sp>
      <p:sp>
        <p:nvSpPr>
          <p:cNvPr id="288" name="Google Shape;288;g1a4b4372354_1_163"/>
          <p:cNvSpPr txBox="1">
            <a:spLocks noGrp="1"/>
          </p:cNvSpPr>
          <p:nvPr>
            <p:ph type="body" idx="1"/>
          </p:nvPr>
        </p:nvSpPr>
        <p:spPr>
          <a:xfrm>
            <a:off x="838201" y="2136917"/>
            <a:ext cx="10515600" cy="4091700"/>
          </a:xfrm>
          <a:prstGeom prst="rect">
            <a:avLst/>
          </a:prstGeom>
        </p:spPr>
        <p:txBody>
          <a:bodyPr spcFirstLastPara="1" wrap="square" lIns="91425" tIns="45700" rIns="91425" bIns="45700" anchor="t" anchorCtr="0">
            <a:noAutofit/>
          </a:bodyPr>
          <a:lstStyle/>
          <a:p>
            <a:pPr marL="0" lvl="0" indent="0" algn="l" rtl="0">
              <a:lnSpc>
                <a:spcPct val="120000"/>
              </a:lnSpc>
              <a:spcBef>
                <a:spcPts val="0"/>
              </a:spcBef>
              <a:spcAft>
                <a:spcPts val="0"/>
              </a:spcAft>
              <a:buNone/>
            </a:pPr>
            <a:endParaRPr sz="1800"/>
          </a:p>
        </p:txBody>
      </p:sp>
      <p:pic>
        <p:nvPicPr>
          <p:cNvPr id="289" name="Google Shape;289;g1a4b4372354_1_163"/>
          <p:cNvPicPr preferRelativeResize="0"/>
          <p:nvPr/>
        </p:nvPicPr>
        <p:blipFill>
          <a:blip r:embed="rId3">
            <a:alphaModFix/>
          </a:blip>
          <a:stretch>
            <a:fillRect/>
          </a:stretch>
        </p:blipFill>
        <p:spPr>
          <a:xfrm>
            <a:off x="488950" y="1817925"/>
            <a:ext cx="10995375" cy="50400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g1a4b4372354_1_171"/>
          <p:cNvSpPr txBox="1">
            <a:spLocks noGrp="1"/>
          </p:cNvSpPr>
          <p:nvPr>
            <p:ph type="title"/>
          </p:nvPr>
        </p:nvSpPr>
        <p:spPr>
          <a:xfrm>
            <a:off x="838200" y="902126"/>
            <a:ext cx="10515600" cy="1041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Information Architecture-Closed Card Sorting</a:t>
            </a:r>
            <a:endParaRPr/>
          </a:p>
        </p:txBody>
      </p:sp>
      <p:sp>
        <p:nvSpPr>
          <p:cNvPr id="296" name="Google Shape;296;g1a4b4372354_1_171"/>
          <p:cNvSpPr txBox="1">
            <a:spLocks noGrp="1"/>
          </p:cNvSpPr>
          <p:nvPr>
            <p:ph type="body" idx="1"/>
          </p:nvPr>
        </p:nvSpPr>
        <p:spPr>
          <a:xfrm>
            <a:off x="838201" y="2136917"/>
            <a:ext cx="10515600" cy="4091700"/>
          </a:xfrm>
          <a:prstGeom prst="rect">
            <a:avLst/>
          </a:prstGeom>
        </p:spPr>
        <p:txBody>
          <a:bodyPr spcFirstLastPara="1" wrap="square" lIns="91425" tIns="45700" rIns="91425" bIns="45700" anchor="t" anchorCtr="0">
            <a:noAutofit/>
          </a:bodyPr>
          <a:lstStyle/>
          <a:p>
            <a:pPr marL="0" lvl="0" indent="0" algn="l" rtl="0">
              <a:lnSpc>
                <a:spcPct val="120000"/>
              </a:lnSpc>
              <a:spcBef>
                <a:spcPts val="0"/>
              </a:spcBef>
              <a:spcAft>
                <a:spcPts val="0"/>
              </a:spcAft>
              <a:buNone/>
            </a:pPr>
            <a:endParaRPr sz="1800"/>
          </a:p>
        </p:txBody>
      </p:sp>
      <p:pic>
        <p:nvPicPr>
          <p:cNvPr id="297" name="Google Shape;297;g1a4b4372354_1_171"/>
          <p:cNvPicPr preferRelativeResize="0"/>
          <p:nvPr/>
        </p:nvPicPr>
        <p:blipFill>
          <a:blip r:embed="rId3">
            <a:alphaModFix/>
          </a:blip>
          <a:stretch>
            <a:fillRect/>
          </a:stretch>
        </p:blipFill>
        <p:spPr>
          <a:xfrm>
            <a:off x="275825" y="1943425"/>
            <a:ext cx="11509402" cy="48641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g1a4bc5e039e_2_8"/>
          <p:cNvSpPr txBox="1">
            <a:spLocks noGrp="1"/>
          </p:cNvSpPr>
          <p:nvPr>
            <p:ph type="title"/>
          </p:nvPr>
        </p:nvSpPr>
        <p:spPr>
          <a:xfrm>
            <a:off x="838201" y="902130"/>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Usability Testing</a:t>
            </a:r>
            <a:endParaRPr/>
          </a:p>
        </p:txBody>
      </p:sp>
      <p:sp>
        <p:nvSpPr>
          <p:cNvPr id="304" name="Google Shape;304;g1a4bc5e039e_2_8"/>
          <p:cNvSpPr txBox="1">
            <a:spLocks noGrp="1"/>
          </p:cNvSpPr>
          <p:nvPr>
            <p:ph type="body" idx="1"/>
          </p:nvPr>
        </p:nvSpPr>
        <p:spPr>
          <a:xfrm>
            <a:off x="64525" y="1870725"/>
            <a:ext cx="5934600" cy="4483200"/>
          </a:xfrm>
          <a:prstGeom prst="rect">
            <a:avLst/>
          </a:prstGeom>
        </p:spPr>
        <p:txBody>
          <a:bodyPr spcFirstLastPara="1" wrap="square" lIns="91425" tIns="45700" rIns="91425" bIns="45700" anchor="t" anchorCtr="0">
            <a:noAutofit/>
          </a:bodyPr>
          <a:lstStyle/>
          <a:p>
            <a:pPr marL="457200" lvl="0" indent="-355600" algn="just" rtl="0">
              <a:lnSpc>
                <a:spcPct val="120000"/>
              </a:lnSpc>
              <a:spcBef>
                <a:spcPts val="0"/>
              </a:spcBef>
              <a:spcAft>
                <a:spcPts val="0"/>
              </a:spcAft>
              <a:buClr>
                <a:srgbClr val="333333"/>
              </a:buClr>
              <a:buSzPts val="2000"/>
              <a:buChar char="•"/>
            </a:pPr>
            <a:r>
              <a:rPr lang="en-US" sz="2000">
                <a:solidFill>
                  <a:srgbClr val="333333"/>
                </a:solidFill>
                <a:highlight>
                  <a:srgbClr val="FFFFFF"/>
                </a:highlight>
              </a:rPr>
              <a:t>Usability testing states how to evaluate a product or service by testing it with representative users. Usually, during a test, participants will try to complete typical tasks while observers watch.</a:t>
            </a:r>
            <a:endParaRPr sz="2000">
              <a:solidFill>
                <a:srgbClr val="333333"/>
              </a:solidFill>
              <a:highlight>
                <a:srgbClr val="FFFFFF"/>
              </a:highlight>
            </a:endParaRPr>
          </a:p>
          <a:p>
            <a:pPr marL="457200" lvl="0" indent="-355600" algn="l" rtl="0">
              <a:lnSpc>
                <a:spcPct val="120000"/>
              </a:lnSpc>
              <a:spcBef>
                <a:spcPts val="0"/>
              </a:spcBef>
              <a:spcAft>
                <a:spcPts val="0"/>
              </a:spcAft>
              <a:buSzPts val="2000"/>
              <a:buChar char="•"/>
            </a:pPr>
            <a:r>
              <a:rPr lang="en-US" sz="2000">
                <a:solidFill>
                  <a:srgbClr val="202124"/>
                </a:solidFill>
                <a:highlight>
                  <a:srgbClr val="FFFFFF"/>
                </a:highlight>
              </a:rPr>
              <a:t>The goal is to </a:t>
            </a:r>
            <a:r>
              <a:rPr lang="en-US" sz="2000"/>
              <a:t>recognize any usability problems, collect qualitative and quantitative data and determine the participant's satisfaction with the product. To run an effective usability test, you need to create a solid test plan, train participants,and analyze and report your findings.</a:t>
            </a:r>
            <a:endParaRPr sz="2000"/>
          </a:p>
          <a:p>
            <a:pPr marL="457200" lvl="0" indent="-355600" algn="l" rtl="0">
              <a:lnSpc>
                <a:spcPct val="120000"/>
              </a:lnSpc>
              <a:spcBef>
                <a:spcPts val="0"/>
              </a:spcBef>
              <a:spcAft>
                <a:spcPts val="0"/>
              </a:spcAft>
              <a:buClr>
                <a:srgbClr val="202124"/>
              </a:buClr>
              <a:buSzPts val="2000"/>
              <a:buChar char="•"/>
            </a:pPr>
            <a:r>
              <a:rPr lang="en-US" sz="2000">
                <a:solidFill>
                  <a:srgbClr val="202124"/>
                </a:solidFill>
                <a:highlight>
                  <a:srgbClr val="FFFFFF"/>
                </a:highlight>
              </a:rPr>
              <a:t>For this project, we run usability test on three of the workflows - Sign Up, Search, Order placing</a:t>
            </a:r>
            <a:endParaRPr sz="2000">
              <a:solidFill>
                <a:srgbClr val="202124"/>
              </a:solidFill>
              <a:highlight>
                <a:srgbClr val="FFFFFF"/>
              </a:highlight>
            </a:endParaRPr>
          </a:p>
          <a:p>
            <a:pPr marL="0" lvl="0" indent="0" algn="l" rtl="0">
              <a:lnSpc>
                <a:spcPct val="120000"/>
              </a:lnSpc>
              <a:spcBef>
                <a:spcPts val="0"/>
              </a:spcBef>
              <a:spcAft>
                <a:spcPts val="0"/>
              </a:spcAft>
              <a:buNone/>
            </a:pPr>
            <a:endParaRPr/>
          </a:p>
          <a:p>
            <a:pPr marL="0" lvl="0" indent="0" algn="l" rtl="0">
              <a:lnSpc>
                <a:spcPct val="120000"/>
              </a:lnSpc>
              <a:spcBef>
                <a:spcPts val="0"/>
              </a:spcBef>
              <a:spcAft>
                <a:spcPts val="0"/>
              </a:spcAft>
              <a:buNone/>
            </a:pPr>
            <a:endParaRPr/>
          </a:p>
        </p:txBody>
      </p:sp>
      <p:graphicFrame>
        <p:nvGraphicFramePr>
          <p:cNvPr id="305" name="Google Shape;305;g1a4bc5e039e_2_8"/>
          <p:cNvGraphicFramePr/>
          <p:nvPr/>
        </p:nvGraphicFramePr>
        <p:xfrm>
          <a:off x="6096000" y="1966350"/>
          <a:ext cx="5934575" cy="4483200"/>
        </p:xfrm>
        <a:graphic>
          <a:graphicData uri="http://schemas.openxmlformats.org/drawingml/2006/table">
            <a:tbl>
              <a:tblPr>
                <a:noFill/>
                <a:tableStyleId>{AAB96973-3E41-452C-A0DA-0A5AE67D5A75}</a:tableStyleId>
              </a:tblPr>
              <a:tblGrid>
                <a:gridCol w="1494575">
                  <a:extLst>
                    <a:ext uri="{9D8B030D-6E8A-4147-A177-3AD203B41FA5}">
                      <a16:colId xmlns:a16="http://schemas.microsoft.com/office/drawing/2014/main" val="20000"/>
                    </a:ext>
                  </a:extLst>
                </a:gridCol>
                <a:gridCol w="1480000">
                  <a:extLst>
                    <a:ext uri="{9D8B030D-6E8A-4147-A177-3AD203B41FA5}">
                      <a16:colId xmlns:a16="http://schemas.microsoft.com/office/drawing/2014/main" val="20001"/>
                    </a:ext>
                  </a:extLst>
                </a:gridCol>
                <a:gridCol w="1480000">
                  <a:extLst>
                    <a:ext uri="{9D8B030D-6E8A-4147-A177-3AD203B41FA5}">
                      <a16:colId xmlns:a16="http://schemas.microsoft.com/office/drawing/2014/main" val="20002"/>
                    </a:ext>
                  </a:extLst>
                </a:gridCol>
                <a:gridCol w="1480000">
                  <a:extLst>
                    <a:ext uri="{9D8B030D-6E8A-4147-A177-3AD203B41FA5}">
                      <a16:colId xmlns:a16="http://schemas.microsoft.com/office/drawing/2014/main" val="20003"/>
                    </a:ext>
                  </a:extLst>
                </a:gridCol>
              </a:tblGrid>
              <a:tr h="413875">
                <a:tc>
                  <a:txBody>
                    <a:bodyPr/>
                    <a:lstStyle/>
                    <a:p>
                      <a:pPr marL="0" lvl="0" indent="0" algn="l" rtl="0">
                        <a:spcBef>
                          <a:spcPts val="0"/>
                        </a:spcBef>
                        <a:spcAft>
                          <a:spcPts val="0"/>
                        </a:spcAft>
                        <a:buNone/>
                      </a:pPr>
                      <a:r>
                        <a:rPr lang="en-US"/>
                        <a:t>Users</a:t>
                      </a:r>
                      <a:endParaRPr/>
                    </a:p>
                  </a:txBody>
                  <a:tcPr marL="91425" marR="91425" marT="91425" marB="91425"/>
                </a:tc>
                <a:tc>
                  <a:txBody>
                    <a:bodyPr/>
                    <a:lstStyle/>
                    <a:p>
                      <a:pPr marL="0" lvl="0" indent="0" algn="l" rtl="0">
                        <a:spcBef>
                          <a:spcPts val="0"/>
                        </a:spcBef>
                        <a:spcAft>
                          <a:spcPts val="0"/>
                        </a:spcAft>
                        <a:buNone/>
                      </a:pPr>
                      <a:r>
                        <a:rPr lang="en-US"/>
                        <a:t>Sign Up</a:t>
                      </a:r>
                      <a:endParaRPr/>
                    </a:p>
                  </a:txBody>
                  <a:tcPr marL="91425" marR="91425" marT="91425" marB="91425"/>
                </a:tc>
                <a:tc>
                  <a:txBody>
                    <a:bodyPr/>
                    <a:lstStyle/>
                    <a:p>
                      <a:pPr marL="0" lvl="0" indent="0" algn="l" rtl="0">
                        <a:spcBef>
                          <a:spcPts val="0"/>
                        </a:spcBef>
                        <a:spcAft>
                          <a:spcPts val="0"/>
                        </a:spcAft>
                        <a:buNone/>
                      </a:pPr>
                      <a:r>
                        <a:rPr lang="en-US"/>
                        <a:t>Search &amp; Filter</a:t>
                      </a:r>
                      <a:endParaRPr/>
                    </a:p>
                  </a:txBody>
                  <a:tcPr marL="91425" marR="91425" marT="91425" marB="91425"/>
                </a:tc>
                <a:tc>
                  <a:txBody>
                    <a:bodyPr/>
                    <a:lstStyle/>
                    <a:p>
                      <a:pPr marL="0" lvl="0" indent="0" algn="l" rtl="0">
                        <a:spcBef>
                          <a:spcPts val="0"/>
                        </a:spcBef>
                        <a:spcAft>
                          <a:spcPts val="0"/>
                        </a:spcAft>
                        <a:buNone/>
                      </a:pPr>
                      <a:r>
                        <a:rPr lang="en-US"/>
                        <a:t>Place Order</a:t>
                      </a:r>
                      <a:endParaRPr/>
                    </a:p>
                  </a:txBody>
                  <a:tcPr marL="91425" marR="91425" marT="91425" marB="91425"/>
                </a:tc>
                <a:extLst>
                  <a:ext uri="{0D108BD9-81ED-4DB2-BD59-A6C34878D82A}">
                    <a16:rowId xmlns:a16="http://schemas.microsoft.com/office/drawing/2014/main" val="10000"/>
                  </a:ext>
                </a:extLst>
              </a:tr>
              <a:tr h="1439050">
                <a:tc>
                  <a:txBody>
                    <a:bodyPr/>
                    <a:lstStyle/>
                    <a:p>
                      <a:pPr marL="0" lvl="0" indent="0" algn="l" rtl="0">
                        <a:spcBef>
                          <a:spcPts val="0"/>
                        </a:spcBef>
                        <a:spcAft>
                          <a:spcPts val="0"/>
                        </a:spcAft>
                        <a:buNone/>
                      </a:pPr>
                      <a:r>
                        <a:rPr lang="en-US"/>
                        <a:t>User 1</a:t>
                      </a:r>
                      <a:endParaRPr/>
                    </a:p>
                    <a:p>
                      <a:pPr marL="0" lvl="0" indent="0" algn="l" rtl="0">
                        <a:spcBef>
                          <a:spcPts val="0"/>
                        </a:spcBef>
                        <a:spcAft>
                          <a:spcPts val="0"/>
                        </a:spcAft>
                        <a:buNone/>
                      </a:pPr>
                      <a:endParaRPr/>
                    </a:p>
                  </a:txBody>
                  <a:tcPr marL="91425" marR="91425" marT="91425" marB="91425"/>
                </a:tc>
                <a:tc>
                  <a:txBody>
                    <a:bodyPr/>
                    <a:lstStyle/>
                    <a:p>
                      <a:pPr marL="0" lvl="0" indent="0" algn="l" rtl="0">
                        <a:lnSpc>
                          <a:spcPct val="115000"/>
                        </a:lnSpc>
                        <a:spcBef>
                          <a:spcPts val="0"/>
                        </a:spcBef>
                        <a:spcAft>
                          <a:spcPts val="0"/>
                        </a:spcAft>
                        <a:buClr>
                          <a:schemeClr val="dk1"/>
                        </a:buClr>
                        <a:buSzPts val="1100"/>
                        <a:buFont typeface="Arial"/>
                        <a:buNone/>
                      </a:pPr>
                      <a:r>
                        <a:rPr lang="en-US">
                          <a:solidFill>
                            <a:schemeClr val="dk1"/>
                          </a:solidFill>
                        </a:rPr>
                        <a:t>Simple process with onboarding instructions</a:t>
                      </a:r>
                      <a:endParaRPr>
                        <a:solidFill>
                          <a:schemeClr val="dk1"/>
                        </a:solidFill>
                      </a:endParaRPr>
                    </a:p>
                    <a:p>
                      <a:pPr marL="0" lvl="0" indent="0" algn="l" rtl="0">
                        <a:spcBef>
                          <a:spcPts val="0"/>
                        </a:spcBef>
                        <a:spcAft>
                          <a:spcPts val="0"/>
                        </a:spcAft>
                        <a:buNone/>
                      </a:pPr>
                      <a:endParaRPr/>
                    </a:p>
                  </a:txBody>
                  <a:tcPr marL="91425" marR="91425" marT="91425" marB="91425"/>
                </a:tc>
                <a:tc>
                  <a:txBody>
                    <a:bodyPr/>
                    <a:lstStyle/>
                    <a:p>
                      <a:pPr marL="0" lvl="0" indent="0" algn="l" rtl="0">
                        <a:lnSpc>
                          <a:spcPct val="115000"/>
                        </a:lnSpc>
                        <a:spcBef>
                          <a:spcPts val="0"/>
                        </a:spcBef>
                        <a:spcAft>
                          <a:spcPts val="0"/>
                        </a:spcAft>
                        <a:buClr>
                          <a:schemeClr val="dk1"/>
                        </a:buClr>
                        <a:buSzPts val="1100"/>
                        <a:buFont typeface="Arial"/>
                        <a:buNone/>
                      </a:pPr>
                      <a:r>
                        <a:rPr lang="en-US">
                          <a:solidFill>
                            <a:schemeClr val="dk1"/>
                          </a:solidFill>
                        </a:rPr>
                        <a:t>Sort by cuisine option on home page is efficient</a:t>
                      </a:r>
                      <a:endParaRPr>
                        <a:solidFill>
                          <a:schemeClr val="dk1"/>
                        </a:solidFill>
                      </a:endParaRPr>
                    </a:p>
                    <a:p>
                      <a:pPr marL="0" lvl="0" indent="0" algn="l" rtl="0">
                        <a:spcBef>
                          <a:spcPts val="0"/>
                        </a:spcBef>
                        <a:spcAft>
                          <a:spcPts val="0"/>
                        </a:spcAft>
                        <a:buNone/>
                      </a:pPr>
                      <a:endParaRPr/>
                    </a:p>
                  </a:txBody>
                  <a:tcPr marL="91425" marR="91425" marT="91425" marB="91425"/>
                </a:tc>
                <a:tc>
                  <a:txBody>
                    <a:bodyPr/>
                    <a:lstStyle/>
                    <a:p>
                      <a:pPr marL="0" lvl="0" indent="0" algn="l" rtl="0">
                        <a:lnSpc>
                          <a:spcPct val="115000"/>
                        </a:lnSpc>
                        <a:spcBef>
                          <a:spcPts val="0"/>
                        </a:spcBef>
                        <a:spcAft>
                          <a:spcPts val="0"/>
                        </a:spcAft>
                        <a:buClr>
                          <a:schemeClr val="dk1"/>
                        </a:buClr>
                        <a:buSzPts val="1100"/>
                        <a:buFont typeface="Arial"/>
                        <a:buNone/>
                      </a:pPr>
                      <a:r>
                        <a:rPr lang="en-US">
                          <a:solidFill>
                            <a:schemeClr val="dk1"/>
                          </a:solidFill>
                        </a:rPr>
                        <a:t>Fast checkout workflow is extremely useful</a:t>
                      </a:r>
                      <a:endParaRPr>
                        <a:solidFill>
                          <a:schemeClr val="dk1"/>
                        </a:solidFill>
                      </a:endParaRPr>
                    </a:p>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r h="1182750">
                <a:tc>
                  <a:txBody>
                    <a:bodyPr/>
                    <a:lstStyle/>
                    <a:p>
                      <a:pPr marL="0" lvl="0" indent="0" algn="l" rtl="0">
                        <a:spcBef>
                          <a:spcPts val="0"/>
                        </a:spcBef>
                        <a:spcAft>
                          <a:spcPts val="0"/>
                        </a:spcAft>
                        <a:buNone/>
                      </a:pPr>
                      <a:r>
                        <a:rPr lang="en-US"/>
                        <a:t>User 2</a:t>
                      </a:r>
                      <a:endParaRPr/>
                    </a:p>
                  </a:txBody>
                  <a:tcPr marL="91425" marR="91425" marT="91425" marB="91425"/>
                </a:tc>
                <a:tc>
                  <a:txBody>
                    <a:bodyPr/>
                    <a:lstStyle/>
                    <a:p>
                      <a:pPr marL="0" lvl="0" indent="0" algn="l" rtl="0">
                        <a:lnSpc>
                          <a:spcPct val="115000"/>
                        </a:lnSpc>
                        <a:spcBef>
                          <a:spcPts val="0"/>
                        </a:spcBef>
                        <a:spcAft>
                          <a:spcPts val="0"/>
                        </a:spcAft>
                        <a:buNone/>
                      </a:pPr>
                      <a:r>
                        <a:rPr lang="en-US">
                          <a:solidFill>
                            <a:schemeClr val="dk1"/>
                          </a:solidFill>
                        </a:rPr>
                        <a:t>Guest user can proceed to order without signing in</a:t>
                      </a:r>
                      <a:endParaRPr/>
                    </a:p>
                  </a:txBody>
                  <a:tcPr marL="91425" marR="91425" marT="91425" marB="91425"/>
                </a:tc>
                <a:tc>
                  <a:txBody>
                    <a:bodyPr/>
                    <a:lstStyle/>
                    <a:p>
                      <a:pPr marL="0" lvl="0" indent="0" algn="l" rtl="0">
                        <a:lnSpc>
                          <a:spcPct val="115000"/>
                        </a:lnSpc>
                        <a:spcBef>
                          <a:spcPts val="0"/>
                        </a:spcBef>
                        <a:spcAft>
                          <a:spcPts val="0"/>
                        </a:spcAft>
                        <a:buClr>
                          <a:schemeClr val="dk1"/>
                        </a:buClr>
                        <a:buSzPts val="1100"/>
                        <a:buFont typeface="Arial"/>
                        <a:buNone/>
                      </a:pPr>
                      <a:r>
                        <a:rPr lang="en-US">
                          <a:solidFill>
                            <a:schemeClr val="dk1"/>
                          </a:solidFill>
                        </a:rPr>
                        <a:t>Filters are good at narrowing down results</a:t>
                      </a:r>
                      <a:endParaRPr>
                        <a:solidFill>
                          <a:schemeClr val="dk1"/>
                        </a:solidFill>
                      </a:endParaRPr>
                    </a:p>
                    <a:p>
                      <a:pPr marL="0" lvl="0" indent="0" algn="l" rtl="0">
                        <a:spcBef>
                          <a:spcPts val="0"/>
                        </a:spcBef>
                        <a:spcAft>
                          <a:spcPts val="0"/>
                        </a:spcAft>
                        <a:buNone/>
                      </a:pPr>
                      <a:endParaRPr/>
                    </a:p>
                  </a:txBody>
                  <a:tcPr marL="91425" marR="91425" marT="91425" marB="91425"/>
                </a:tc>
                <a:tc>
                  <a:txBody>
                    <a:bodyPr/>
                    <a:lstStyle/>
                    <a:p>
                      <a:pPr marL="0" lvl="0" indent="0" algn="l" rtl="0">
                        <a:lnSpc>
                          <a:spcPct val="115000"/>
                        </a:lnSpc>
                        <a:spcBef>
                          <a:spcPts val="0"/>
                        </a:spcBef>
                        <a:spcAft>
                          <a:spcPts val="0"/>
                        </a:spcAft>
                        <a:buClr>
                          <a:schemeClr val="dk1"/>
                        </a:buClr>
                        <a:buSzPts val="1100"/>
                        <a:buFont typeface="Arial"/>
                        <a:buNone/>
                      </a:pPr>
                      <a:r>
                        <a:rPr lang="en-US">
                          <a:solidFill>
                            <a:schemeClr val="dk1"/>
                          </a:solidFill>
                        </a:rPr>
                        <a:t>Placing order is quick and easy</a:t>
                      </a:r>
                      <a:endParaRPr>
                        <a:solidFill>
                          <a:schemeClr val="dk1"/>
                        </a:solidFill>
                      </a:endParaRPr>
                    </a:p>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2"/>
                  </a:ext>
                </a:extLst>
              </a:tr>
              <a:tr h="1447525">
                <a:tc>
                  <a:txBody>
                    <a:bodyPr/>
                    <a:lstStyle/>
                    <a:p>
                      <a:pPr marL="0" lvl="0" indent="0" algn="l" rtl="0">
                        <a:spcBef>
                          <a:spcPts val="0"/>
                        </a:spcBef>
                        <a:spcAft>
                          <a:spcPts val="0"/>
                        </a:spcAft>
                        <a:buNone/>
                      </a:pPr>
                      <a:r>
                        <a:rPr lang="en-US"/>
                        <a:t>User 3</a:t>
                      </a:r>
                      <a:endParaRPr/>
                    </a:p>
                  </a:txBody>
                  <a:tcPr marL="91425" marR="91425" marT="91425" marB="91425"/>
                </a:tc>
                <a:tc>
                  <a:txBody>
                    <a:bodyPr/>
                    <a:lstStyle/>
                    <a:p>
                      <a:pPr marL="0" lvl="0" indent="0" algn="l" rtl="0">
                        <a:lnSpc>
                          <a:spcPct val="115000"/>
                        </a:lnSpc>
                        <a:spcBef>
                          <a:spcPts val="0"/>
                        </a:spcBef>
                        <a:spcAft>
                          <a:spcPts val="0"/>
                        </a:spcAft>
                        <a:buNone/>
                      </a:pPr>
                      <a:r>
                        <a:rPr lang="en-US">
                          <a:solidFill>
                            <a:schemeClr val="dk1"/>
                          </a:solidFill>
                        </a:rPr>
                        <a:t>Password validation information is added</a:t>
                      </a:r>
                      <a:endParaRPr/>
                    </a:p>
                  </a:txBody>
                  <a:tcPr marL="91425" marR="91425" marT="91425" marB="91425"/>
                </a:tc>
                <a:tc>
                  <a:txBody>
                    <a:bodyPr/>
                    <a:lstStyle/>
                    <a:p>
                      <a:pPr marL="0" lvl="0" indent="0" algn="l" rtl="0">
                        <a:lnSpc>
                          <a:spcPct val="115000"/>
                        </a:lnSpc>
                        <a:spcBef>
                          <a:spcPts val="0"/>
                        </a:spcBef>
                        <a:spcAft>
                          <a:spcPts val="0"/>
                        </a:spcAft>
                        <a:buClr>
                          <a:schemeClr val="dk1"/>
                        </a:buClr>
                        <a:buSzPts val="1100"/>
                        <a:buFont typeface="Arial"/>
                        <a:buNone/>
                      </a:pPr>
                      <a:r>
                        <a:rPr lang="en-US">
                          <a:solidFill>
                            <a:schemeClr val="dk1"/>
                          </a:solidFill>
                        </a:rPr>
                        <a:t>Searching is efficient</a:t>
                      </a:r>
                      <a:endParaRPr>
                        <a:solidFill>
                          <a:schemeClr val="dk1"/>
                        </a:solidFill>
                      </a:endParaRPr>
                    </a:p>
                    <a:p>
                      <a:pPr marL="0" lvl="0" indent="0" algn="l" rtl="0">
                        <a:spcBef>
                          <a:spcPts val="0"/>
                        </a:spcBef>
                        <a:spcAft>
                          <a:spcPts val="0"/>
                        </a:spcAft>
                        <a:buNone/>
                      </a:pPr>
                      <a:endParaRPr/>
                    </a:p>
                  </a:txBody>
                  <a:tcPr marL="91425" marR="91425" marT="91425" marB="91425"/>
                </a:tc>
                <a:tc>
                  <a:txBody>
                    <a:bodyPr/>
                    <a:lstStyle/>
                    <a:p>
                      <a:pPr marL="0" lvl="0" indent="0" algn="l" rtl="0">
                        <a:lnSpc>
                          <a:spcPct val="115000"/>
                        </a:lnSpc>
                        <a:spcBef>
                          <a:spcPts val="0"/>
                        </a:spcBef>
                        <a:spcAft>
                          <a:spcPts val="0"/>
                        </a:spcAft>
                        <a:buClr>
                          <a:schemeClr val="dk1"/>
                        </a:buClr>
                        <a:buSzPts val="1100"/>
                        <a:buFont typeface="Arial"/>
                        <a:buNone/>
                      </a:pPr>
                      <a:r>
                        <a:rPr lang="en-US">
                          <a:solidFill>
                            <a:schemeClr val="dk1"/>
                          </a:solidFill>
                        </a:rPr>
                        <a:t>Considers the allergies updated by the user</a:t>
                      </a:r>
                      <a:endParaRPr>
                        <a:solidFill>
                          <a:schemeClr val="dk1"/>
                        </a:solidFill>
                      </a:endParaRPr>
                    </a:p>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4"/>
                                        </p:tgtEl>
                                        <p:attrNameLst>
                                          <p:attrName>style.visibility</p:attrName>
                                        </p:attrNameLst>
                                      </p:cBhvr>
                                      <p:to>
                                        <p:strVal val="visible"/>
                                      </p:to>
                                    </p:set>
                                    <p:animEffect transition="in" filter="fade">
                                      <p:cBhvr>
                                        <p:cTn id="7" dur="1000"/>
                                        <p:tgtEl>
                                          <p:spTgt spid="3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g1a4bc5e039e_2_0"/>
          <p:cNvSpPr txBox="1">
            <a:spLocks noGrp="1"/>
          </p:cNvSpPr>
          <p:nvPr>
            <p:ph type="title"/>
          </p:nvPr>
        </p:nvSpPr>
        <p:spPr>
          <a:xfrm>
            <a:off x="838200" y="1001525"/>
            <a:ext cx="10515600" cy="880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solidFill>
                  <a:srgbClr val="1C1715"/>
                </a:solidFill>
              </a:rPr>
              <a:t>Planes</a:t>
            </a:r>
            <a:endParaRPr/>
          </a:p>
        </p:txBody>
      </p:sp>
      <p:pic>
        <p:nvPicPr>
          <p:cNvPr id="312" name="Google Shape;312;g1a4bc5e039e_2_0"/>
          <p:cNvPicPr preferRelativeResize="0"/>
          <p:nvPr/>
        </p:nvPicPr>
        <p:blipFill>
          <a:blip r:embed="rId3">
            <a:alphaModFix/>
          </a:blip>
          <a:stretch>
            <a:fillRect/>
          </a:stretch>
        </p:blipFill>
        <p:spPr>
          <a:xfrm>
            <a:off x="537025" y="2200475"/>
            <a:ext cx="10737601" cy="318087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g17fc3525792_0_0"/>
          <p:cNvSpPr txBox="1">
            <a:spLocks noGrp="1"/>
          </p:cNvSpPr>
          <p:nvPr>
            <p:ph type="title"/>
          </p:nvPr>
        </p:nvSpPr>
        <p:spPr>
          <a:xfrm>
            <a:off x="838201" y="902130"/>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Error Handling</a:t>
            </a:r>
            <a:endParaRPr/>
          </a:p>
        </p:txBody>
      </p:sp>
      <p:sp>
        <p:nvSpPr>
          <p:cNvPr id="319" name="Google Shape;319;g17fc3525792_0_0"/>
          <p:cNvSpPr txBox="1">
            <a:spLocks noGrp="1"/>
          </p:cNvSpPr>
          <p:nvPr>
            <p:ph type="body" idx="1"/>
          </p:nvPr>
        </p:nvSpPr>
        <p:spPr>
          <a:xfrm>
            <a:off x="838201" y="2136917"/>
            <a:ext cx="10515600" cy="4091700"/>
          </a:xfrm>
          <a:prstGeom prst="rect">
            <a:avLst/>
          </a:prstGeom>
        </p:spPr>
        <p:txBody>
          <a:bodyPr spcFirstLastPara="1" wrap="square" lIns="91425" tIns="45700" rIns="91425" bIns="45700" anchor="t" anchorCtr="0">
            <a:noAutofit/>
          </a:bodyPr>
          <a:lstStyle/>
          <a:p>
            <a:pPr marL="457200" lvl="0" indent="-336550" algn="l" rtl="0">
              <a:lnSpc>
                <a:spcPct val="115000"/>
              </a:lnSpc>
              <a:spcBef>
                <a:spcPts val="0"/>
              </a:spcBef>
              <a:spcAft>
                <a:spcPts val="0"/>
              </a:spcAft>
              <a:buSzPts val="1700"/>
              <a:buFont typeface="Arial"/>
              <a:buChar char="●"/>
            </a:pPr>
            <a:r>
              <a:rPr lang="en-US" sz="1700">
                <a:latin typeface="Arial"/>
                <a:ea typeface="Arial"/>
                <a:cs typeface="Arial"/>
                <a:sym typeface="Arial"/>
              </a:rPr>
              <a:t>Error handling is too often an overlooked aspect of UX design. Removing the pain from error experiences is critical because if a user encounters an error, they are probably already frustrated</a:t>
            </a:r>
            <a:endParaRPr sz="1700">
              <a:latin typeface="Arial"/>
              <a:ea typeface="Arial"/>
              <a:cs typeface="Arial"/>
              <a:sym typeface="Arial"/>
            </a:endParaRPr>
          </a:p>
          <a:p>
            <a:pPr marL="457200" lvl="0" indent="0" algn="l" rtl="0">
              <a:lnSpc>
                <a:spcPct val="115000"/>
              </a:lnSpc>
              <a:spcBef>
                <a:spcPts val="0"/>
              </a:spcBef>
              <a:spcAft>
                <a:spcPts val="0"/>
              </a:spcAft>
              <a:buNone/>
            </a:pPr>
            <a:endParaRPr sz="1700">
              <a:highlight>
                <a:srgbClr val="FFFFFF"/>
              </a:highlight>
              <a:latin typeface="Arial"/>
              <a:ea typeface="Arial"/>
              <a:cs typeface="Arial"/>
              <a:sym typeface="Arial"/>
            </a:endParaRPr>
          </a:p>
          <a:p>
            <a:pPr marL="457200" lvl="0" indent="-336550" algn="l" rtl="0">
              <a:lnSpc>
                <a:spcPct val="115000"/>
              </a:lnSpc>
              <a:spcBef>
                <a:spcPts val="0"/>
              </a:spcBef>
              <a:spcAft>
                <a:spcPts val="0"/>
              </a:spcAft>
              <a:buSzPts val="1700"/>
              <a:buFont typeface="Arial"/>
              <a:buChar char="●"/>
            </a:pPr>
            <a:r>
              <a:rPr lang="en-US" sz="1700">
                <a:latin typeface="Arial"/>
                <a:ea typeface="Arial"/>
                <a:cs typeface="Arial"/>
                <a:sym typeface="Arial"/>
              </a:rPr>
              <a:t>If chosen to display the error message to the user, it must be ensured that the error message is descriptive, and helps the user solve the problem</a:t>
            </a:r>
            <a:endParaRPr sz="1700">
              <a:latin typeface="Arial"/>
              <a:ea typeface="Arial"/>
              <a:cs typeface="Arial"/>
              <a:sym typeface="Arial"/>
            </a:endParaRPr>
          </a:p>
          <a:p>
            <a:pPr marL="457200" lvl="0" indent="0" algn="l" rtl="0">
              <a:lnSpc>
                <a:spcPct val="115000"/>
              </a:lnSpc>
              <a:spcBef>
                <a:spcPts val="0"/>
              </a:spcBef>
              <a:spcAft>
                <a:spcPts val="0"/>
              </a:spcAft>
              <a:buNone/>
            </a:pPr>
            <a:endParaRPr sz="1700">
              <a:highlight>
                <a:srgbClr val="FFFFFF"/>
              </a:highlight>
              <a:latin typeface="Arial"/>
              <a:ea typeface="Arial"/>
              <a:cs typeface="Arial"/>
              <a:sym typeface="Arial"/>
            </a:endParaRPr>
          </a:p>
          <a:p>
            <a:pPr marL="457200" lvl="0" indent="-336550" algn="l" rtl="0">
              <a:lnSpc>
                <a:spcPct val="115000"/>
              </a:lnSpc>
              <a:spcBef>
                <a:spcPts val="0"/>
              </a:spcBef>
              <a:spcAft>
                <a:spcPts val="0"/>
              </a:spcAft>
              <a:buSzPts val="1700"/>
              <a:buFont typeface="Arial"/>
              <a:buChar char="●"/>
            </a:pPr>
            <a:r>
              <a:rPr lang="en-US" sz="1700">
                <a:latin typeface="Arial"/>
                <a:ea typeface="Arial"/>
                <a:cs typeface="Arial"/>
                <a:sym typeface="Arial"/>
              </a:rPr>
              <a:t>It must be ensured that the system should be polite and should not blame the user and the primary objective of error handling in UX is to guide the user to the solution </a:t>
            </a:r>
            <a:endParaRPr sz="1700">
              <a:latin typeface="Arial"/>
              <a:ea typeface="Arial"/>
              <a:cs typeface="Arial"/>
              <a:sym typeface="Arial"/>
            </a:endParaRPr>
          </a:p>
          <a:p>
            <a:pPr marL="457200" lvl="0" indent="0" algn="l" rtl="0">
              <a:lnSpc>
                <a:spcPct val="115000"/>
              </a:lnSpc>
              <a:spcBef>
                <a:spcPts val="0"/>
              </a:spcBef>
              <a:spcAft>
                <a:spcPts val="0"/>
              </a:spcAft>
              <a:buNone/>
            </a:pPr>
            <a:endParaRPr sz="1700">
              <a:highlight>
                <a:srgbClr val="FFFFFF"/>
              </a:highlight>
              <a:latin typeface="Arial"/>
              <a:ea typeface="Arial"/>
              <a:cs typeface="Arial"/>
              <a:sym typeface="Arial"/>
            </a:endParaRPr>
          </a:p>
          <a:p>
            <a:pPr marL="457200" lvl="0" indent="-336550" algn="l" rtl="0">
              <a:lnSpc>
                <a:spcPct val="115000"/>
              </a:lnSpc>
              <a:spcBef>
                <a:spcPts val="0"/>
              </a:spcBef>
              <a:spcAft>
                <a:spcPts val="0"/>
              </a:spcAft>
              <a:buSzPts val="1700"/>
              <a:buFont typeface="Arial"/>
              <a:buChar char="●"/>
            </a:pPr>
            <a:r>
              <a:rPr lang="en-US" sz="1700">
                <a:highlight>
                  <a:srgbClr val="FFFFFF"/>
                </a:highlight>
                <a:latin typeface="Arial"/>
                <a:ea typeface="Arial"/>
                <a:cs typeface="Arial"/>
                <a:sym typeface="Arial"/>
              </a:rPr>
              <a:t>In Food-O-Logic, we have added error handling at various points. For example, customers will be notified when they enter an invalid email or password during Sign Up or Log In. An error message will also be displayed if the customer enters and invalid promo code during checkout.</a:t>
            </a:r>
            <a:endParaRPr sz="1700">
              <a:latin typeface="Arial"/>
              <a:ea typeface="Arial"/>
              <a:cs typeface="Arial"/>
              <a:sym typeface="Arial"/>
            </a:endParaRPr>
          </a:p>
          <a:p>
            <a:pPr marL="0" lvl="0" indent="0" algn="l" rtl="0">
              <a:lnSpc>
                <a:spcPct val="120000"/>
              </a:lnSpc>
              <a:spcBef>
                <a:spcPts val="0"/>
              </a:spcBef>
              <a:spcAft>
                <a:spcPts val="0"/>
              </a:spcAft>
              <a:buNone/>
            </a:pPr>
            <a:endParaRPr sz="18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g17fc3525792_0_10"/>
          <p:cNvSpPr txBox="1">
            <a:spLocks noGrp="1"/>
          </p:cNvSpPr>
          <p:nvPr>
            <p:ph type="title"/>
          </p:nvPr>
        </p:nvSpPr>
        <p:spPr>
          <a:xfrm>
            <a:off x="838201" y="902130"/>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Error Handling - Examples</a:t>
            </a:r>
            <a:endParaRPr/>
          </a:p>
        </p:txBody>
      </p:sp>
      <p:sp>
        <p:nvSpPr>
          <p:cNvPr id="326" name="Google Shape;326;g17fc3525792_0_10"/>
          <p:cNvSpPr txBox="1">
            <a:spLocks noGrp="1"/>
          </p:cNvSpPr>
          <p:nvPr>
            <p:ph type="body" idx="1"/>
          </p:nvPr>
        </p:nvSpPr>
        <p:spPr>
          <a:xfrm>
            <a:off x="838201" y="2136917"/>
            <a:ext cx="10515600" cy="4091700"/>
          </a:xfrm>
          <a:prstGeom prst="rect">
            <a:avLst/>
          </a:prstGeom>
        </p:spPr>
        <p:txBody>
          <a:bodyPr spcFirstLastPara="1" wrap="square" lIns="91425" tIns="45700" rIns="91425" bIns="45700" anchor="t" anchorCtr="0">
            <a:noAutofit/>
          </a:bodyPr>
          <a:lstStyle/>
          <a:p>
            <a:pPr marL="0" lvl="0" indent="0" algn="l" rtl="0">
              <a:lnSpc>
                <a:spcPct val="120000"/>
              </a:lnSpc>
              <a:spcBef>
                <a:spcPts val="0"/>
              </a:spcBef>
              <a:spcAft>
                <a:spcPts val="0"/>
              </a:spcAft>
              <a:buNone/>
            </a:pPr>
            <a:endParaRPr sz="1800"/>
          </a:p>
        </p:txBody>
      </p:sp>
      <p:pic>
        <p:nvPicPr>
          <p:cNvPr id="327" name="Google Shape;327;g17fc3525792_0_10"/>
          <p:cNvPicPr preferRelativeResize="0"/>
          <p:nvPr/>
        </p:nvPicPr>
        <p:blipFill>
          <a:blip r:embed="rId3">
            <a:alphaModFix/>
          </a:blip>
          <a:stretch>
            <a:fillRect/>
          </a:stretch>
        </p:blipFill>
        <p:spPr>
          <a:xfrm>
            <a:off x="838200" y="2136850"/>
            <a:ext cx="2085250" cy="4091802"/>
          </a:xfrm>
          <a:prstGeom prst="rect">
            <a:avLst/>
          </a:prstGeom>
          <a:noFill/>
          <a:ln>
            <a:noFill/>
          </a:ln>
        </p:spPr>
      </p:pic>
      <p:pic>
        <p:nvPicPr>
          <p:cNvPr id="328" name="Google Shape;328;g17fc3525792_0_10"/>
          <p:cNvPicPr preferRelativeResize="0"/>
          <p:nvPr/>
        </p:nvPicPr>
        <p:blipFill>
          <a:blip r:embed="rId4">
            <a:alphaModFix/>
          </a:blip>
          <a:stretch>
            <a:fillRect/>
          </a:stretch>
        </p:blipFill>
        <p:spPr>
          <a:xfrm>
            <a:off x="2923448" y="2136863"/>
            <a:ext cx="2085250" cy="4091783"/>
          </a:xfrm>
          <a:prstGeom prst="rect">
            <a:avLst/>
          </a:prstGeom>
          <a:noFill/>
          <a:ln>
            <a:noFill/>
          </a:ln>
        </p:spPr>
      </p:pic>
      <p:pic>
        <p:nvPicPr>
          <p:cNvPr id="329" name="Google Shape;329;g17fc3525792_0_10"/>
          <p:cNvPicPr preferRelativeResize="0"/>
          <p:nvPr/>
        </p:nvPicPr>
        <p:blipFill>
          <a:blip r:embed="rId5">
            <a:alphaModFix/>
          </a:blip>
          <a:stretch>
            <a:fillRect/>
          </a:stretch>
        </p:blipFill>
        <p:spPr>
          <a:xfrm>
            <a:off x="5008700" y="2136870"/>
            <a:ext cx="2085250" cy="4091805"/>
          </a:xfrm>
          <a:prstGeom prst="rect">
            <a:avLst/>
          </a:prstGeom>
          <a:noFill/>
          <a:ln>
            <a:noFill/>
          </a:ln>
        </p:spPr>
      </p:pic>
      <p:pic>
        <p:nvPicPr>
          <p:cNvPr id="330" name="Google Shape;330;g17fc3525792_0_10"/>
          <p:cNvPicPr preferRelativeResize="0"/>
          <p:nvPr/>
        </p:nvPicPr>
        <p:blipFill>
          <a:blip r:embed="rId6">
            <a:alphaModFix/>
          </a:blip>
          <a:stretch>
            <a:fillRect/>
          </a:stretch>
        </p:blipFill>
        <p:spPr>
          <a:xfrm>
            <a:off x="7093950" y="2136913"/>
            <a:ext cx="2085239" cy="4091699"/>
          </a:xfrm>
          <a:prstGeom prst="rect">
            <a:avLst/>
          </a:prstGeom>
          <a:noFill/>
          <a:ln>
            <a:noFill/>
          </a:ln>
        </p:spPr>
      </p:pic>
      <p:pic>
        <p:nvPicPr>
          <p:cNvPr id="331" name="Google Shape;331;g17fc3525792_0_10"/>
          <p:cNvPicPr preferRelativeResize="0"/>
          <p:nvPr/>
        </p:nvPicPr>
        <p:blipFill>
          <a:blip r:embed="rId7">
            <a:alphaModFix/>
          </a:blip>
          <a:stretch>
            <a:fillRect/>
          </a:stretch>
        </p:blipFill>
        <p:spPr>
          <a:xfrm>
            <a:off x="9179199" y="2136850"/>
            <a:ext cx="2174600" cy="40918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g17fc3525792_2_0"/>
          <p:cNvSpPr txBox="1">
            <a:spLocks noGrp="1"/>
          </p:cNvSpPr>
          <p:nvPr>
            <p:ph type="title"/>
          </p:nvPr>
        </p:nvSpPr>
        <p:spPr>
          <a:xfrm>
            <a:off x="838201" y="902130"/>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Plugins, Transitions, Animations</a:t>
            </a:r>
            <a:endParaRPr/>
          </a:p>
        </p:txBody>
      </p:sp>
      <p:sp>
        <p:nvSpPr>
          <p:cNvPr id="338" name="Google Shape;338;g17fc3525792_2_0"/>
          <p:cNvSpPr txBox="1">
            <a:spLocks noGrp="1"/>
          </p:cNvSpPr>
          <p:nvPr>
            <p:ph type="body" idx="1"/>
          </p:nvPr>
        </p:nvSpPr>
        <p:spPr>
          <a:xfrm>
            <a:off x="838201" y="2432017"/>
            <a:ext cx="10515600" cy="4091700"/>
          </a:xfrm>
          <a:prstGeom prst="rect">
            <a:avLst/>
          </a:prstGeom>
        </p:spPr>
        <p:txBody>
          <a:bodyPr spcFirstLastPara="1" wrap="square" lIns="91425" tIns="45700" rIns="91425" bIns="45700" anchor="t" anchorCtr="0">
            <a:normAutofit/>
          </a:bodyPr>
          <a:lstStyle/>
          <a:p>
            <a:pPr marL="457200" lvl="0" indent="-406400" algn="l" rtl="0">
              <a:spcBef>
                <a:spcPts val="1000"/>
              </a:spcBef>
              <a:spcAft>
                <a:spcPts val="0"/>
              </a:spcAft>
              <a:buSzPts val="2800"/>
              <a:buFont typeface="Arial"/>
              <a:buChar char="•"/>
            </a:pPr>
            <a:r>
              <a:rPr lang="en-US" b="1">
                <a:latin typeface="Arial"/>
                <a:ea typeface="Arial"/>
                <a:cs typeface="Arial"/>
                <a:sym typeface="Arial"/>
              </a:rPr>
              <a:t>Plugins</a:t>
            </a:r>
            <a:r>
              <a:rPr lang="en-US">
                <a:latin typeface="Arial"/>
                <a:ea typeface="Arial"/>
                <a:cs typeface="Arial"/>
                <a:sym typeface="Arial"/>
              </a:rPr>
              <a:t>: Material Design Icons, Icon8 </a:t>
            </a:r>
            <a:endParaRPr>
              <a:latin typeface="Arial"/>
              <a:ea typeface="Arial"/>
              <a:cs typeface="Arial"/>
              <a:sym typeface="Arial"/>
            </a:endParaRPr>
          </a:p>
          <a:p>
            <a:pPr marL="457200" lvl="0" indent="-406400" algn="l" rtl="0">
              <a:spcBef>
                <a:spcPts val="0"/>
              </a:spcBef>
              <a:spcAft>
                <a:spcPts val="0"/>
              </a:spcAft>
              <a:buSzPts val="2800"/>
              <a:buFont typeface="Arial"/>
              <a:buChar char="•"/>
            </a:pPr>
            <a:r>
              <a:rPr lang="en-US" b="1">
                <a:latin typeface="Arial"/>
                <a:ea typeface="Arial"/>
                <a:cs typeface="Arial"/>
                <a:sym typeface="Arial"/>
              </a:rPr>
              <a:t>Transitions</a:t>
            </a:r>
            <a:r>
              <a:rPr lang="en-US">
                <a:latin typeface="Arial"/>
                <a:ea typeface="Arial"/>
                <a:cs typeface="Arial"/>
                <a:sym typeface="Arial"/>
              </a:rPr>
              <a:t>: Loading screen on launch of App, Onboarding screen vertical scroll, horizontal scroll          </a:t>
            </a:r>
            <a:endParaRPr>
              <a:latin typeface="Arial"/>
              <a:ea typeface="Arial"/>
              <a:cs typeface="Arial"/>
              <a:sym typeface="Arial"/>
            </a:endParaRPr>
          </a:p>
          <a:p>
            <a:pPr marL="457200" lvl="0" indent="-406400" algn="l" rtl="0">
              <a:spcBef>
                <a:spcPts val="0"/>
              </a:spcBef>
              <a:spcAft>
                <a:spcPts val="0"/>
              </a:spcAft>
              <a:buSzPts val="2800"/>
              <a:buFont typeface="Arial"/>
              <a:buChar char="•"/>
            </a:pPr>
            <a:r>
              <a:rPr lang="en-US" b="1">
                <a:latin typeface="Arial"/>
                <a:ea typeface="Arial"/>
                <a:cs typeface="Arial"/>
                <a:sym typeface="Arial"/>
              </a:rPr>
              <a:t>Animations</a:t>
            </a:r>
            <a:r>
              <a:rPr lang="en-US">
                <a:latin typeface="Arial"/>
                <a:ea typeface="Arial"/>
                <a:cs typeface="Arial"/>
                <a:sym typeface="Arial"/>
              </a:rPr>
              <a:t>: Slide in, Move in(On Drag and On Tap), After Delay</a:t>
            </a:r>
            <a:endParaRPr>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g1a4b4372354_1_193"/>
          <p:cNvSpPr txBox="1">
            <a:spLocks noGrp="1"/>
          </p:cNvSpPr>
          <p:nvPr>
            <p:ph type="title"/>
          </p:nvPr>
        </p:nvSpPr>
        <p:spPr>
          <a:xfrm>
            <a:off x="838201" y="902130"/>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Style Guide</a:t>
            </a:r>
            <a:endParaRPr/>
          </a:p>
        </p:txBody>
      </p:sp>
      <p:sp>
        <p:nvSpPr>
          <p:cNvPr id="55" name="Google Shape;55;g1a4b4372354_1_193"/>
          <p:cNvSpPr txBox="1">
            <a:spLocks noGrp="1"/>
          </p:cNvSpPr>
          <p:nvPr>
            <p:ph type="body" idx="1"/>
          </p:nvPr>
        </p:nvSpPr>
        <p:spPr>
          <a:xfrm>
            <a:off x="838201" y="2136917"/>
            <a:ext cx="10515600" cy="4091700"/>
          </a:xfrm>
          <a:prstGeom prst="rect">
            <a:avLst/>
          </a:prstGeom>
        </p:spPr>
        <p:txBody>
          <a:bodyPr spcFirstLastPara="1" wrap="square" lIns="91425" tIns="45700" rIns="91425" bIns="45700" anchor="t" anchorCtr="0">
            <a:noAutofit/>
          </a:bodyPr>
          <a:lstStyle/>
          <a:p>
            <a:pPr marL="0" lvl="0" indent="0" algn="l" rtl="0">
              <a:lnSpc>
                <a:spcPct val="120000"/>
              </a:lnSpc>
              <a:spcBef>
                <a:spcPts val="0"/>
              </a:spcBef>
              <a:spcAft>
                <a:spcPts val="0"/>
              </a:spcAft>
              <a:buNone/>
            </a:pPr>
            <a:endParaRPr/>
          </a:p>
        </p:txBody>
      </p:sp>
      <p:pic>
        <p:nvPicPr>
          <p:cNvPr id="56" name="Google Shape;56;g1a4b4372354_1_193"/>
          <p:cNvPicPr preferRelativeResize="0"/>
          <p:nvPr/>
        </p:nvPicPr>
        <p:blipFill>
          <a:blip r:embed="rId3">
            <a:alphaModFix/>
          </a:blip>
          <a:stretch>
            <a:fillRect/>
          </a:stretch>
        </p:blipFill>
        <p:spPr>
          <a:xfrm>
            <a:off x="501500" y="1918225"/>
            <a:ext cx="11133275" cy="493977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g17fc3525792_2_6"/>
          <p:cNvSpPr txBox="1">
            <a:spLocks noGrp="1"/>
          </p:cNvSpPr>
          <p:nvPr>
            <p:ph type="title"/>
          </p:nvPr>
        </p:nvSpPr>
        <p:spPr>
          <a:xfrm>
            <a:off x="838201" y="902130"/>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Advanced Features</a:t>
            </a:r>
            <a:endParaRPr/>
          </a:p>
        </p:txBody>
      </p:sp>
      <p:sp>
        <p:nvSpPr>
          <p:cNvPr id="345" name="Google Shape;345;g17fc3525792_2_6"/>
          <p:cNvSpPr txBox="1">
            <a:spLocks noGrp="1"/>
          </p:cNvSpPr>
          <p:nvPr>
            <p:ph type="body" idx="1"/>
          </p:nvPr>
        </p:nvSpPr>
        <p:spPr>
          <a:xfrm>
            <a:off x="838201" y="2432017"/>
            <a:ext cx="10515600" cy="4091700"/>
          </a:xfrm>
          <a:prstGeom prst="rect">
            <a:avLst/>
          </a:prstGeom>
        </p:spPr>
        <p:txBody>
          <a:bodyPr spcFirstLastPara="1" wrap="square" lIns="91425" tIns="45700" rIns="91425" bIns="45700" anchor="t" anchorCtr="0">
            <a:normAutofit/>
          </a:bodyPr>
          <a:lstStyle/>
          <a:p>
            <a:pPr marL="457200" lvl="0" indent="-330200" algn="l" rtl="0">
              <a:lnSpc>
                <a:spcPct val="120000"/>
              </a:lnSpc>
              <a:spcBef>
                <a:spcPts val="0"/>
              </a:spcBef>
              <a:spcAft>
                <a:spcPts val="0"/>
              </a:spcAft>
              <a:buSzPts val="1600"/>
              <a:buFont typeface="Arial"/>
              <a:buChar char="•"/>
            </a:pPr>
            <a:r>
              <a:rPr lang="en-US" sz="1600">
                <a:latin typeface="Arial"/>
                <a:ea typeface="Arial"/>
                <a:cs typeface="Arial"/>
                <a:sym typeface="Arial"/>
              </a:rPr>
              <a:t>A common feature in all application these days is the usage of voice assistants that can perform actions based on the voice input</a:t>
            </a:r>
            <a:endParaRPr sz="1600">
              <a:latin typeface="Arial"/>
              <a:ea typeface="Arial"/>
              <a:cs typeface="Arial"/>
              <a:sym typeface="Arial"/>
            </a:endParaRPr>
          </a:p>
          <a:p>
            <a:pPr marL="457200" lvl="0" indent="-330200" algn="l" rtl="0">
              <a:lnSpc>
                <a:spcPct val="120000"/>
              </a:lnSpc>
              <a:spcBef>
                <a:spcPts val="0"/>
              </a:spcBef>
              <a:spcAft>
                <a:spcPts val="0"/>
              </a:spcAft>
              <a:buSzPts val="1600"/>
              <a:buFont typeface="Arial"/>
              <a:buChar char="•"/>
            </a:pPr>
            <a:r>
              <a:rPr lang="en-US" sz="1600">
                <a:latin typeface="Arial"/>
                <a:ea typeface="Arial"/>
                <a:cs typeface="Arial"/>
                <a:sym typeface="Arial"/>
              </a:rPr>
              <a:t>Amazon’s Alexa, Apple’s Siri are very successful implementations of the audio interaction feature. Voice assistants are becoming more common and efficient and users are getting more comfortable with talking to an electronic device as well</a:t>
            </a:r>
            <a:endParaRPr sz="1600">
              <a:latin typeface="Arial"/>
              <a:ea typeface="Arial"/>
              <a:cs typeface="Arial"/>
              <a:sym typeface="Arial"/>
            </a:endParaRPr>
          </a:p>
          <a:p>
            <a:pPr marL="457200" lvl="0" indent="-330200" algn="l" rtl="0">
              <a:lnSpc>
                <a:spcPct val="120000"/>
              </a:lnSpc>
              <a:spcBef>
                <a:spcPts val="0"/>
              </a:spcBef>
              <a:spcAft>
                <a:spcPts val="0"/>
              </a:spcAft>
              <a:buSzPts val="1600"/>
              <a:buFont typeface="Arial"/>
              <a:buChar char="•"/>
            </a:pPr>
            <a:r>
              <a:rPr lang="en-US" sz="1600">
                <a:latin typeface="Arial"/>
                <a:ea typeface="Arial"/>
                <a:cs typeface="Arial"/>
                <a:sym typeface="Arial"/>
              </a:rPr>
              <a:t>The voice command feature is also widely used by specially abled individuals who face difficulty in reading from the screen</a:t>
            </a:r>
            <a:endParaRPr sz="1600">
              <a:latin typeface="Arial"/>
              <a:ea typeface="Arial"/>
              <a:cs typeface="Arial"/>
              <a:sym typeface="Arial"/>
            </a:endParaRPr>
          </a:p>
          <a:p>
            <a:pPr marL="457200" lvl="0" indent="-330200" algn="l" rtl="0">
              <a:lnSpc>
                <a:spcPct val="120000"/>
              </a:lnSpc>
              <a:spcBef>
                <a:spcPts val="0"/>
              </a:spcBef>
              <a:spcAft>
                <a:spcPts val="0"/>
              </a:spcAft>
              <a:buSzPts val="1600"/>
              <a:buFont typeface="Arial"/>
              <a:buChar char="•"/>
            </a:pPr>
            <a:r>
              <a:rPr lang="en-US" sz="1600">
                <a:latin typeface="Arial"/>
                <a:ea typeface="Arial"/>
                <a:cs typeface="Arial"/>
                <a:sym typeface="Arial"/>
              </a:rPr>
              <a:t>Hence, we felt it was necessary to introduce this feature in our application for searching and filtering cuisines/food. You can long press on the button and speak on the mic</a:t>
            </a:r>
            <a:endParaRPr sz="1600">
              <a:latin typeface="Arial"/>
              <a:ea typeface="Arial"/>
              <a:cs typeface="Arial"/>
              <a:sym typeface="Arial"/>
            </a:endParaRPr>
          </a:p>
          <a:p>
            <a:pPr marL="0" lvl="0" indent="0" algn="l" rtl="0">
              <a:spcBef>
                <a:spcPts val="1000"/>
              </a:spcBef>
              <a:spcAft>
                <a:spcPts val="0"/>
              </a:spcAft>
              <a:buNone/>
            </a:pPr>
            <a:endParaRPr>
              <a:latin typeface="Arial"/>
              <a:ea typeface="Arial"/>
              <a:cs typeface="Arial"/>
              <a:sym typeface="Arial"/>
            </a:endParaRPr>
          </a:p>
        </p:txBody>
      </p:sp>
      <p:pic>
        <p:nvPicPr>
          <p:cNvPr id="346" name="Google Shape;346;g17fc3525792_2_6"/>
          <p:cNvPicPr preferRelativeResize="0"/>
          <p:nvPr/>
        </p:nvPicPr>
        <p:blipFill>
          <a:blip r:embed="rId3">
            <a:alphaModFix/>
          </a:blip>
          <a:stretch>
            <a:fillRect/>
          </a:stretch>
        </p:blipFill>
        <p:spPr>
          <a:xfrm>
            <a:off x="3204150" y="5431350"/>
            <a:ext cx="5657850" cy="10287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g17fc3525792_0_20"/>
          <p:cNvSpPr txBox="1">
            <a:spLocks noGrp="1"/>
          </p:cNvSpPr>
          <p:nvPr>
            <p:ph type="title"/>
          </p:nvPr>
        </p:nvSpPr>
        <p:spPr>
          <a:xfrm>
            <a:off x="838201" y="902130"/>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Onboarding</a:t>
            </a:r>
            <a:endParaRPr/>
          </a:p>
        </p:txBody>
      </p:sp>
      <p:sp>
        <p:nvSpPr>
          <p:cNvPr id="353" name="Google Shape;353;g17fc3525792_0_20"/>
          <p:cNvSpPr txBox="1">
            <a:spLocks noGrp="1"/>
          </p:cNvSpPr>
          <p:nvPr>
            <p:ph type="body" idx="1"/>
          </p:nvPr>
        </p:nvSpPr>
        <p:spPr>
          <a:xfrm>
            <a:off x="838201" y="2136917"/>
            <a:ext cx="10515600" cy="4091700"/>
          </a:xfrm>
          <a:prstGeom prst="rect">
            <a:avLst/>
          </a:prstGeom>
        </p:spPr>
        <p:txBody>
          <a:bodyPr spcFirstLastPara="1" wrap="square" lIns="91425" tIns="45700" rIns="91425" bIns="45700" anchor="t" anchorCtr="0">
            <a:noAutofit/>
          </a:bodyPr>
          <a:lstStyle/>
          <a:p>
            <a:pPr marL="0" lvl="0" indent="0" algn="l" rtl="0">
              <a:lnSpc>
                <a:spcPct val="130909"/>
              </a:lnSpc>
              <a:spcBef>
                <a:spcPts val="0"/>
              </a:spcBef>
              <a:spcAft>
                <a:spcPts val="0"/>
              </a:spcAft>
              <a:buNone/>
            </a:pPr>
            <a:r>
              <a:rPr lang="en-US" sz="1800">
                <a:latin typeface="Arial"/>
                <a:ea typeface="Arial"/>
                <a:cs typeface="Arial"/>
                <a:sym typeface="Arial"/>
              </a:rPr>
              <a:t>Once the user opens for Food-O-Logic, they are directed to onboarding process. For the purposes of our application, we have used </a:t>
            </a:r>
            <a:r>
              <a:rPr lang="en-US" sz="1800" b="1">
                <a:latin typeface="Arial"/>
                <a:ea typeface="Arial"/>
                <a:cs typeface="Arial"/>
                <a:sym typeface="Arial"/>
              </a:rPr>
              <a:t>Horizontal Scrolling</a:t>
            </a:r>
            <a:r>
              <a:rPr lang="en-US" sz="1800">
                <a:latin typeface="Arial"/>
                <a:ea typeface="Arial"/>
                <a:cs typeface="Arial"/>
                <a:sym typeface="Arial"/>
              </a:rPr>
              <a:t> because:</a:t>
            </a:r>
            <a:endParaRPr sz="1800">
              <a:latin typeface="Arial"/>
              <a:ea typeface="Arial"/>
              <a:cs typeface="Arial"/>
              <a:sym typeface="Arial"/>
            </a:endParaRPr>
          </a:p>
          <a:p>
            <a:pPr marL="457200" lvl="0" indent="0" algn="l" rtl="0">
              <a:lnSpc>
                <a:spcPct val="115000"/>
              </a:lnSpc>
              <a:spcBef>
                <a:spcPts val="0"/>
              </a:spcBef>
              <a:spcAft>
                <a:spcPts val="0"/>
              </a:spcAft>
              <a:buNone/>
            </a:pPr>
            <a:endParaRPr sz="1700">
              <a:latin typeface="Arial"/>
              <a:ea typeface="Arial"/>
              <a:cs typeface="Arial"/>
              <a:sym typeface="Arial"/>
            </a:endParaRPr>
          </a:p>
          <a:p>
            <a:pPr marL="457200" lvl="0" indent="0" algn="l" rtl="0">
              <a:lnSpc>
                <a:spcPct val="115000"/>
              </a:lnSpc>
              <a:spcBef>
                <a:spcPts val="0"/>
              </a:spcBef>
              <a:spcAft>
                <a:spcPts val="0"/>
              </a:spcAft>
              <a:buNone/>
            </a:pPr>
            <a:endParaRPr sz="1700">
              <a:highlight>
                <a:srgbClr val="FFFFFF"/>
              </a:highlight>
              <a:latin typeface="Arial"/>
              <a:ea typeface="Arial"/>
              <a:cs typeface="Arial"/>
              <a:sym typeface="Arial"/>
            </a:endParaRPr>
          </a:p>
          <a:p>
            <a:pPr marL="457200" lvl="0" indent="-336550" algn="l" rtl="0">
              <a:lnSpc>
                <a:spcPct val="130909"/>
              </a:lnSpc>
              <a:spcBef>
                <a:spcPts val="0"/>
              </a:spcBef>
              <a:spcAft>
                <a:spcPts val="0"/>
              </a:spcAft>
              <a:buSzPts val="1700"/>
              <a:buChar char="●"/>
            </a:pPr>
            <a:r>
              <a:rPr lang="en-US" sz="1800">
                <a:latin typeface="Arial"/>
                <a:ea typeface="Arial"/>
                <a:cs typeface="Arial"/>
                <a:sym typeface="Arial"/>
              </a:rPr>
              <a:t>This is a simple, yet effective way of communicating the new or special features that the application has to offer </a:t>
            </a:r>
            <a:endParaRPr sz="1700">
              <a:latin typeface="Arial"/>
              <a:ea typeface="Arial"/>
              <a:cs typeface="Arial"/>
              <a:sym typeface="Arial"/>
            </a:endParaRPr>
          </a:p>
          <a:p>
            <a:pPr marL="457200" lvl="0" indent="0" algn="l" rtl="0">
              <a:lnSpc>
                <a:spcPct val="115000"/>
              </a:lnSpc>
              <a:spcBef>
                <a:spcPts val="0"/>
              </a:spcBef>
              <a:spcAft>
                <a:spcPts val="0"/>
              </a:spcAft>
              <a:buNone/>
            </a:pPr>
            <a:endParaRPr sz="1700">
              <a:highlight>
                <a:srgbClr val="FFFFFF"/>
              </a:highlight>
              <a:latin typeface="Arial"/>
              <a:ea typeface="Arial"/>
              <a:cs typeface="Arial"/>
              <a:sym typeface="Arial"/>
            </a:endParaRPr>
          </a:p>
          <a:p>
            <a:pPr marL="457200" lvl="0" indent="-336550" algn="l" rtl="0">
              <a:lnSpc>
                <a:spcPct val="130909"/>
              </a:lnSpc>
              <a:spcBef>
                <a:spcPts val="0"/>
              </a:spcBef>
              <a:spcAft>
                <a:spcPts val="0"/>
              </a:spcAft>
              <a:buSzPts val="1700"/>
              <a:buChar char="●"/>
            </a:pPr>
            <a:r>
              <a:rPr lang="en-US" sz="1800">
                <a:latin typeface="Arial"/>
                <a:ea typeface="Arial"/>
                <a:cs typeface="Arial"/>
                <a:sym typeface="Arial"/>
              </a:rPr>
              <a:t>The application is rather simple to use, and most users are well-equipped with the workings of a food ordering system, hence we do not want to burden the user with unnecessary information</a:t>
            </a:r>
            <a:endParaRPr sz="18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g17fc3525792_0_26"/>
          <p:cNvSpPr txBox="1">
            <a:spLocks noGrp="1"/>
          </p:cNvSpPr>
          <p:nvPr>
            <p:ph type="title"/>
          </p:nvPr>
        </p:nvSpPr>
        <p:spPr>
          <a:xfrm>
            <a:off x="838201" y="902130"/>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Onboarding - Examples</a:t>
            </a:r>
            <a:endParaRPr/>
          </a:p>
        </p:txBody>
      </p:sp>
      <p:sp>
        <p:nvSpPr>
          <p:cNvPr id="360" name="Google Shape;360;g17fc3525792_0_26"/>
          <p:cNvSpPr txBox="1">
            <a:spLocks noGrp="1"/>
          </p:cNvSpPr>
          <p:nvPr>
            <p:ph type="body" idx="1"/>
          </p:nvPr>
        </p:nvSpPr>
        <p:spPr>
          <a:xfrm>
            <a:off x="838201" y="2136917"/>
            <a:ext cx="10515600" cy="4091700"/>
          </a:xfrm>
          <a:prstGeom prst="rect">
            <a:avLst/>
          </a:prstGeom>
        </p:spPr>
        <p:txBody>
          <a:bodyPr spcFirstLastPara="1" wrap="square" lIns="91425" tIns="45700" rIns="91425" bIns="45700" anchor="t" anchorCtr="0">
            <a:noAutofit/>
          </a:bodyPr>
          <a:lstStyle/>
          <a:p>
            <a:pPr marL="0" lvl="0" indent="0" algn="l" rtl="0">
              <a:lnSpc>
                <a:spcPct val="120000"/>
              </a:lnSpc>
              <a:spcBef>
                <a:spcPts val="0"/>
              </a:spcBef>
              <a:spcAft>
                <a:spcPts val="0"/>
              </a:spcAft>
              <a:buNone/>
            </a:pPr>
            <a:endParaRPr sz="1800"/>
          </a:p>
        </p:txBody>
      </p:sp>
      <p:pic>
        <p:nvPicPr>
          <p:cNvPr id="361" name="Google Shape;361;g17fc3525792_0_26"/>
          <p:cNvPicPr preferRelativeResize="0"/>
          <p:nvPr/>
        </p:nvPicPr>
        <p:blipFill>
          <a:blip r:embed="rId3">
            <a:alphaModFix/>
          </a:blip>
          <a:stretch>
            <a:fillRect/>
          </a:stretch>
        </p:blipFill>
        <p:spPr>
          <a:xfrm>
            <a:off x="2026725" y="2136925"/>
            <a:ext cx="1883952" cy="4091701"/>
          </a:xfrm>
          <a:prstGeom prst="rect">
            <a:avLst/>
          </a:prstGeom>
          <a:noFill/>
          <a:ln>
            <a:noFill/>
          </a:ln>
        </p:spPr>
      </p:pic>
      <p:pic>
        <p:nvPicPr>
          <p:cNvPr id="362" name="Google Shape;362;g17fc3525792_0_26"/>
          <p:cNvPicPr preferRelativeResize="0"/>
          <p:nvPr/>
        </p:nvPicPr>
        <p:blipFill>
          <a:blip r:embed="rId4">
            <a:alphaModFix/>
          </a:blip>
          <a:stretch>
            <a:fillRect/>
          </a:stretch>
        </p:blipFill>
        <p:spPr>
          <a:xfrm>
            <a:off x="5154025" y="2136935"/>
            <a:ext cx="1883950" cy="4091677"/>
          </a:xfrm>
          <a:prstGeom prst="rect">
            <a:avLst/>
          </a:prstGeom>
          <a:noFill/>
          <a:ln>
            <a:noFill/>
          </a:ln>
        </p:spPr>
      </p:pic>
      <p:pic>
        <p:nvPicPr>
          <p:cNvPr id="363" name="Google Shape;363;g17fc3525792_0_26"/>
          <p:cNvPicPr preferRelativeResize="0"/>
          <p:nvPr/>
        </p:nvPicPr>
        <p:blipFill>
          <a:blip r:embed="rId5">
            <a:alphaModFix/>
          </a:blip>
          <a:stretch>
            <a:fillRect/>
          </a:stretch>
        </p:blipFill>
        <p:spPr>
          <a:xfrm>
            <a:off x="8281325" y="2136918"/>
            <a:ext cx="1883950" cy="409170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17"/>
          <p:cNvSpPr txBox="1">
            <a:spLocks noGrp="1"/>
          </p:cNvSpPr>
          <p:nvPr>
            <p:ph type="title"/>
          </p:nvPr>
        </p:nvSpPr>
        <p:spPr>
          <a:xfrm>
            <a:off x="0" y="718458"/>
            <a:ext cx="11353800" cy="707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sz="4000"/>
              <a:t>	Questions</a:t>
            </a:r>
            <a:r>
              <a:rPr lang="en-US"/>
              <a:t> </a:t>
            </a:r>
            <a:endParaRPr/>
          </a:p>
        </p:txBody>
      </p:sp>
      <p:pic>
        <p:nvPicPr>
          <p:cNvPr id="369" name="Google Shape;369;p17" descr="Text&#10;&#10;Description automatically generated"/>
          <p:cNvPicPr preferRelativeResize="0"/>
          <p:nvPr/>
        </p:nvPicPr>
        <p:blipFill rotWithShape="1">
          <a:blip r:embed="rId3">
            <a:alphaModFix/>
          </a:blip>
          <a:srcRect/>
          <a:stretch/>
        </p:blipFill>
        <p:spPr>
          <a:xfrm>
            <a:off x="1259681" y="1600200"/>
            <a:ext cx="9672638" cy="487217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18"/>
          <p:cNvSpPr txBox="1">
            <a:spLocks noGrp="1"/>
          </p:cNvSpPr>
          <p:nvPr>
            <p:ph type="title"/>
          </p:nvPr>
        </p:nvSpPr>
        <p:spPr>
          <a:xfrm>
            <a:off x="0" y="718458"/>
            <a:ext cx="11353801" cy="70757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sz="4000"/>
              <a:t>	</a:t>
            </a:r>
            <a:endParaRPr/>
          </a:p>
        </p:txBody>
      </p:sp>
      <p:pic>
        <p:nvPicPr>
          <p:cNvPr id="375" name="Google Shape;375;p18" descr="Shape&#10;&#10;Description automatically generated with medium confidence"/>
          <p:cNvPicPr preferRelativeResize="0"/>
          <p:nvPr/>
        </p:nvPicPr>
        <p:blipFill rotWithShape="1">
          <a:blip r:embed="rId3">
            <a:alphaModFix/>
          </a:blip>
          <a:srcRect/>
          <a:stretch/>
        </p:blipFill>
        <p:spPr>
          <a:xfrm>
            <a:off x="1657739" y="2487277"/>
            <a:ext cx="4141760" cy="2648597"/>
          </a:xfrm>
          <a:custGeom>
            <a:avLst/>
            <a:gdLst/>
            <a:ahLst/>
            <a:cxnLst/>
            <a:rect l="l" t="t" r="r" b="b"/>
            <a:pathLst>
              <a:path w="4141760" h="4377846" extrusionOk="0">
                <a:moveTo>
                  <a:pt x="0" y="0"/>
                </a:moveTo>
                <a:lnTo>
                  <a:pt x="4141760" y="0"/>
                </a:lnTo>
                <a:lnTo>
                  <a:pt x="4141760" y="4377846"/>
                </a:lnTo>
                <a:lnTo>
                  <a:pt x="0" y="4377846"/>
                </a:lnTo>
                <a:close/>
              </a:path>
            </a:pathLst>
          </a:custGeom>
          <a:noFill/>
          <a:ln>
            <a:noFill/>
          </a:ln>
        </p:spPr>
      </p:pic>
      <p:sp>
        <p:nvSpPr>
          <p:cNvPr id="376" name="Google Shape;376;p18"/>
          <p:cNvSpPr txBox="1"/>
          <p:nvPr/>
        </p:nvSpPr>
        <p:spPr>
          <a:xfrm>
            <a:off x="6808808" y="3429000"/>
            <a:ext cx="6117220"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b="0" i="0" u="none" strike="noStrike" cap="none">
                <a:solidFill>
                  <a:schemeClr val="dk1"/>
                </a:solidFill>
                <a:latin typeface="Calibri"/>
                <a:ea typeface="Calibri"/>
                <a:cs typeface="Calibri"/>
                <a:sym typeface="Calibri"/>
              </a:rPr>
              <a:t>- Team 5</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g1a4b4372354_1_186"/>
          <p:cNvSpPr txBox="1">
            <a:spLocks noGrp="1"/>
          </p:cNvSpPr>
          <p:nvPr>
            <p:ph type="title"/>
          </p:nvPr>
        </p:nvSpPr>
        <p:spPr>
          <a:xfrm>
            <a:off x="838201" y="902130"/>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Product Objectives</a:t>
            </a:r>
            <a:endParaRPr/>
          </a:p>
        </p:txBody>
      </p:sp>
      <p:sp>
        <p:nvSpPr>
          <p:cNvPr id="63" name="Google Shape;63;g1a4b4372354_1_186"/>
          <p:cNvSpPr txBox="1">
            <a:spLocks noGrp="1"/>
          </p:cNvSpPr>
          <p:nvPr>
            <p:ph type="body" idx="1"/>
          </p:nvPr>
        </p:nvSpPr>
        <p:spPr>
          <a:xfrm>
            <a:off x="838201" y="2136917"/>
            <a:ext cx="10515600" cy="4091700"/>
          </a:xfrm>
          <a:prstGeom prst="rect">
            <a:avLst/>
          </a:prstGeom>
        </p:spPr>
        <p:txBody>
          <a:bodyPr spcFirstLastPara="1" wrap="square" lIns="91425" tIns="45700" rIns="91425" bIns="45700" anchor="t" anchorCtr="0">
            <a:noAutofit/>
          </a:bodyPr>
          <a:lstStyle/>
          <a:p>
            <a:pPr marL="0" lvl="0" indent="0" algn="l" rtl="0">
              <a:lnSpc>
                <a:spcPct val="120000"/>
              </a:lnSpc>
              <a:spcBef>
                <a:spcPts val="0"/>
              </a:spcBef>
              <a:spcAft>
                <a:spcPts val="0"/>
              </a:spcAft>
              <a:buNone/>
            </a:pPr>
            <a:endParaRPr/>
          </a:p>
        </p:txBody>
      </p:sp>
      <p:pic>
        <p:nvPicPr>
          <p:cNvPr id="64" name="Google Shape;64;g1a4b4372354_1_186"/>
          <p:cNvPicPr preferRelativeResize="0"/>
          <p:nvPr/>
        </p:nvPicPr>
        <p:blipFill>
          <a:blip r:embed="rId3">
            <a:alphaModFix/>
          </a:blip>
          <a:stretch>
            <a:fillRect/>
          </a:stretch>
        </p:blipFill>
        <p:spPr>
          <a:xfrm>
            <a:off x="551650" y="2114175"/>
            <a:ext cx="10982826" cy="4137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g1a4b4372354_1_23"/>
          <p:cNvSpPr txBox="1">
            <a:spLocks noGrp="1"/>
          </p:cNvSpPr>
          <p:nvPr>
            <p:ph type="title"/>
          </p:nvPr>
        </p:nvSpPr>
        <p:spPr>
          <a:xfrm>
            <a:off x="838201" y="902130"/>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Product Objectives</a:t>
            </a:r>
            <a:endParaRPr/>
          </a:p>
        </p:txBody>
      </p:sp>
      <p:sp>
        <p:nvSpPr>
          <p:cNvPr id="71" name="Google Shape;71;g1a4b4372354_1_23"/>
          <p:cNvSpPr txBox="1">
            <a:spLocks noGrp="1"/>
          </p:cNvSpPr>
          <p:nvPr>
            <p:ph type="body" idx="1"/>
          </p:nvPr>
        </p:nvSpPr>
        <p:spPr>
          <a:xfrm>
            <a:off x="838201" y="2136917"/>
            <a:ext cx="10515600" cy="4091700"/>
          </a:xfrm>
          <a:prstGeom prst="rect">
            <a:avLst/>
          </a:prstGeom>
        </p:spPr>
        <p:txBody>
          <a:bodyPr spcFirstLastPara="1" wrap="square" lIns="91425" tIns="45700" rIns="91425" bIns="45700" anchor="t" anchorCtr="0">
            <a:noAutofit/>
          </a:bodyPr>
          <a:lstStyle/>
          <a:p>
            <a:pPr marL="0" lvl="0" indent="0" algn="l" rtl="0">
              <a:lnSpc>
                <a:spcPct val="120000"/>
              </a:lnSpc>
              <a:spcBef>
                <a:spcPts val="0"/>
              </a:spcBef>
              <a:spcAft>
                <a:spcPts val="0"/>
              </a:spcAft>
              <a:buNone/>
            </a:pPr>
            <a:endParaRPr/>
          </a:p>
        </p:txBody>
      </p:sp>
      <p:pic>
        <p:nvPicPr>
          <p:cNvPr id="72" name="Google Shape;72;g1a4b4372354_1_23"/>
          <p:cNvPicPr preferRelativeResize="0"/>
          <p:nvPr/>
        </p:nvPicPr>
        <p:blipFill>
          <a:blip r:embed="rId3">
            <a:alphaModFix/>
          </a:blip>
          <a:stretch>
            <a:fillRect/>
          </a:stretch>
        </p:blipFill>
        <p:spPr>
          <a:xfrm>
            <a:off x="838200" y="2064050"/>
            <a:ext cx="10683750" cy="4237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g1a4b4372354_1_204"/>
          <p:cNvSpPr txBox="1">
            <a:spLocks noGrp="1"/>
          </p:cNvSpPr>
          <p:nvPr>
            <p:ph type="title"/>
          </p:nvPr>
        </p:nvSpPr>
        <p:spPr>
          <a:xfrm>
            <a:off x="838201" y="902130"/>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Target Audience</a:t>
            </a:r>
            <a:endParaRPr/>
          </a:p>
        </p:txBody>
      </p:sp>
      <p:sp>
        <p:nvSpPr>
          <p:cNvPr id="79" name="Google Shape;79;g1a4b4372354_1_204"/>
          <p:cNvSpPr txBox="1">
            <a:spLocks noGrp="1"/>
          </p:cNvSpPr>
          <p:nvPr>
            <p:ph type="body" idx="1"/>
          </p:nvPr>
        </p:nvSpPr>
        <p:spPr>
          <a:xfrm>
            <a:off x="838200" y="2136925"/>
            <a:ext cx="6370800" cy="4091700"/>
          </a:xfrm>
          <a:prstGeom prst="rect">
            <a:avLst/>
          </a:prstGeom>
        </p:spPr>
        <p:txBody>
          <a:bodyPr spcFirstLastPara="1" wrap="square" lIns="91425" tIns="45700" rIns="91425" bIns="45700" anchor="t" anchorCtr="0">
            <a:noAutofit/>
          </a:bodyPr>
          <a:lstStyle/>
          <a:p>
            <a:pPr marL="0" lvl="0" indent="0" algn="l" rtl="0">
              <a:lnSpc>
                <a:spcPct val="110000"/>
              </a:lnSpc>
              <a:spcBef>
                <a:spcPts val="0"/>
              </a:spcBef>
              <a:spcAft>
                <a:spcPts val="0"/>
              </a:spcAft>
              <a:buClr>
                <a:schemeClr val="dk1"/>
              </a:buClr>
              <a:buSzPts val="1100"/>
              <a:buFont typeface="Arial"/>
              <a:buNone/>
            </a:pPr>
            <a:r>
              <a:rPr lang="en-US" sz="1600">
                <a:latin typeface="Arial"/>
                <a:ea typeface="Arial"/>
                <a:cs typeface="Arial"/>
                <a:sym typeface="Arial"/>
              </a:rPr>
              <a:t>●</a:t>
            </a:r>
            <a:r>
              <a:rPr lang="en-US" sz="1800" b="1">
                <a:solidFill>
                  <a:srgbClr val="595959"/>
                </a:solidFill>
                <a:latin typeface="Arial"/>
                <a:ea typeface="Arial"/>
                <a:cs typeface="Arial"/>
                <a:sym typeface="Arial"/>
              </a:rPr>
              <a:t>Age group – </a:t>
            </a:r>
            <a:r>
              <a:rPr lang="en-US" sz="1800">
                <a:solidFill>
                  <a:srgbClr val="595959"/>
                </a:solidFill>
                <a:latin typeface="Arial"/>
                <a:ea typeface="Arial"/>
                <a:cs typeface="Arial"/>
                <a:sym typeface="Arial"/>
              </a:rPr>
              <a:t>18 to 65 (Gen Z, millennials, families with young kids)</a:t>
            </a:r>
            <a:endParaRPr sz="1800">
              <a:solidFill>
                <a:srgbClr val="595959"/>
              </a:solidFill>
              <a:latin typeface="Arial"/>
              <a:ea typeface="Arial"/>
              <a:cs typeface="Arial"/>
              <a:sym typeface="Arial"/>
            </a:endParaRPr>
          </a:p>
          <a:p>
            <a:pPr marL="0" lvl="0" indent="0" algn="l" rtl="0">
              <a:lnSpc>
                <a:spcPct val="110000"/>
              </a:lnSpc>
              <a:spcBef>
                <a:spcPts val="0"/>
              </a:spcBef>
              <a:spcAft>
                <a:spcPts val="0"/>
              </a:spcAft>
              <a:buClr>
                <a:schemeClr val="dk1"/>
              </a:buClr>
              <a:buSzPts val="1100"/>
              <a:buFont typeface="Arial"/>
              <a:buNone/>
            </a:pPr>
            <a:endParaRPr sz="1800">
              <a:solidFill>
                <a:srgbClr val="595959"/>
              </a:solidFill>
              <a:latin typeface="Arial"/>
              <a:ea typeface="Arial"/>
              <a:cs typeface="Arial"/>
              <a:sym typeface="Arial"/>
            </a:endParaRPr>
          </a:p>
          <a:p>
            <a:pPr marL="0" lvl="0" indent="0" algn="l" rtl="0">
              <a:lnSpc>
                <a:spcPct val="110000"/>
              </a:lnSpc>
              <a:spcBef>
                <a:spcPts val="0"/>
              </a:spcBef>
              <a:spcAft>
                <a:spcPts val="0"/>
              </a:spcAft>
              <a:buClr>
                <a:schemeClr val="dk1"/>
              </a:buClr>
              <a:buSzPts val="1100"/>
              <a:buFont typeface="Arial"/>
              <a:buNone/>
            </a:pPr>
            <a:r>
              <a:rPr lang="en-US" sz="1800">
                <a:latin typeface="Arial"/>
                <a:ea typeface="Arial"/>
                <a:cs typeface="Arial"/>
                <a:sym typeface="Arial"/>
              </a:rPr>
              <a:t>●</a:t>
            </a:r>
            <a:r>
              <a:rPr lang="en-US" sz="1800" b="1">
                <a:solidFill>
                  <a:srgbClr val="595959"/>
                </a:solidFill>
                <a:latin typeface="Arial"/>
                <a:ea typeface="Arial"/>
                <a:cs typeface="Arial"/>
                <a:sym typeface="Arial"/>
              </a:rPr>
              <a:t>Restaurants</a:t>
            </a:r>
            <a:endParaRPr sz="1800" b="1">
              <a:solidFill>
                <a:srgbClr val="595959"/>
              </a:solidFill>
              <a:latin typeface="Arial"/>
              <a:ea typeface="Arial"/>
              <a:cs typeface="Arial"/>
              <a:sym typeface="Arial"/>
            </a:endParaRPr>
          </a:p>
          <a:p>
            <a:pPr marL="0" lvl="0" indent="0" algn="l" rtl="0">
              <a:lnSpc>
                <a:spcPct val="110000"/>
              </a:lnSpc>
              <a:spcBef>
                <a:spcPts val="0"/>
              </a:spcBef>
              <a:spcAft>
                <a:spcPts val="0"/>
              </a:spcAft>
              <a:buClr>
                <a:schemeClr val="dk1"/>
              </a:buClr>
              <a:buSzPts val="1100"/>
              <a:buFont typeface="Arial"/>
              <a:buNone/>
            </a:pPr>
            <a:endParaRPr sz="1800" b="1">
              <a:solidFill>
                <a:srgbClr val="595959"/>
              </a:solidFill>
              <a:latin typeface="Arial"/>
              <a:ea typeface="Arial"/>
              <a:cs typeface="Arial"/>
              <a:sym typeface="Arial"/>
            </a:endParaRPr>
          </a:p>
          <a:p>
            <a:pPr marL="0" lvl="0" indent="0" algn="l" rtl="0">
              <a:lnSpc>
                <a:spcPct val="110000"/>
              </a:lnSpc>
              <a:spcBef>
                <a:spcPts val="0"/>
              </a:spcBef>
              <a:spcAft>
                <a:spcPts val="0"/>
              </a:spcAft>
              <a:buClr>
                <a:schemeClr val="dk1"/>
              </a:buClr>
              <a:buSzPts val="1100"/>
              <a:buFont typeface="Arial"/>
              <a:buNone/>
            </a:pPr>
            <a:r>
              <a:rPr lang="en-US" sz="1800">
                <a:latin typeface="Arial"/>
                <a:ea typeface="Arial"/>
                <a:cs typeface="Arial"/>
                <a:sym typeface="Arial"/>
              </a:rPr>
              <a:t>●</a:t>
            </a:r>
            <a:r>
              <a:rPr lang="en-US" sz="1800" b="1">
                <a:solidFill>
                  <a:srgbClr val="595959"/>
                </a:solidFill>
                <a:latin typeface="Arial"/>
                <a:ea typeface="Arial"/>
                <a:cs typeface="Arial"/>
                <a:sym typeface="Arial"/>
              </a:rPr>
              <a:t>Consumers</a:t>
            </a:r>
            <a:endParaRPr sz="1800" b="1">
              <a:solidFill>
                <a:srgbClr val="595959"/>
              </a:solidFill>
              <a:latin typeface="Arial"/>
              <a:ea typeface="Arial"/>
              <a:cs typeface="Arial"/>
              <a:sym typeface="Arial"/>
            </a:endParaRPr>
          </a:p>
          <a:p>
            <a:pPr marL="0" lvl="0" indent="0" algn="l" rtl="0">
              <a:lnSpc>
                <a:spcPct val="110000"/>
              </a:lnSpc>
              <a:spcBef>
                <a:spcPts val="0"/>
              </a:spcBef>
              <a:spcAft>
                <a:spcPts val="0"/>
              </a:spcAft>
              <a:buClr>
                <a:schemeClr val="dk1"/>
              </a:buClr>
              <a:buSzPts val="1100"/>
              <a:buFont typeface="Arial"/>
              <a:buNone/>
            </a:pPr>
            <a:endParaRPr sz="1800" b="1">
              <a:solidFill>
                <a:srgbClr val="595959"/>
              </a:solidFill>
              <a:latin typeface="Arial"/>
              <a:ea typeface="Arial"/>
              <a:cs typeface="Arial"/>
              <a:sym typeface="Arial"/>
            </a:endParaRPr>
          </a:p>
          <a:p>
            <a:pPr marL="0" lvl="0" indent="0" algn="l" rtl="0">
              <a:lnSpc>
                <a:spcPct val="110000"/>
              </a:lnSpc>
              <a:spcBef>
                <a:spcPts val="0"/>
              </a:spcBef>
              <a:spcAft>
                <a:spcPts val="0"/>
              </a:spcAft>
              <a:buClr>
                <a:schemeClr val="dk1"/>
              </a:buClr>
              <a:buSzPts val="1100"/>
              <a:buFont typeface="Arial"/>
              <a:buNone/>
            </a:pPr>
            <a:r>
              <a:rPr lang="en-US" sz="1800">
                <a:latin typeface="Arial"/>
                <a:ea typeface="Arial"/>
                <a:cs typeface="Arial"/>
                <a:sym typeface="Arial"/>
              </a:rPr>
              <a:t>●</a:t>
            </a:r>
            <a:r>
              <a:rPr lang="en-US" sz="1800" b="1">
                <a:solidFill>
                  <a:srgbClr val="595959"/>
                </a:solidFill>
                <a:latin typeface="Arial"/>
                <a:ea typeface="Arial"/>
                <a:cs typeface="Arial"/>
                <a:sym typeface="Arial"/>
              </a:rPr>
              <a:t>Delivery people</a:t>
            </a:r>
            <a:endParaRPr sz="1800" b="1">
              <a:solidFill>
                <a:srgbClr val="595959"/>
              </a:solidFill>
              <a:latin typeface="Arial"/>
              <a:ea typeface="Arial"/>
              <a:cs typeface="Arial"/>
              <a:sym typeface="Arial"/>
            </a:endParaRPr>
          </a:p>
          <a:p>
            <a:pPr marL="0" lvl="0" indent="0" algn="l" rtl="0">
              <a:lnSpc>
                <a:spcPct val="120000"/>
              </a:lnSpc>
              <a:spcBef>
                <a:spcPts val="0"/>
              </a:spcBef>
              <a:spcAft>
                <a:spcPts val="0"/>
              </a:spcAft>
              <a:buNone/>
            </a:pPr>
            <a:endParaRPr/>
          </a:p>
        </p:txBody>
      </p:sp>
      <p:pic>
        <p:nvPicPr>
          <p:cNvPr id="80" name="Google Shape;80;g1a4b4372354_1_204"/>
          <p:cNvPicPr preferRelativeResize="0"/>
          <p:nvPr/>
        </p:nvPicPr>
        <p:blipFill>
          <a:blip r:embed="rId3">
            <a:alphaModFix/>
          </a:blip>
          <a:stretch>
            <a:fillRect/>
          </a:stretch>
        </p:blipFill>
        <p:spPr>
          <a:xfrm>
            <a:off x="7311250" y="2020093"/>
            <a:ext cx="4315539" cy="432536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g1a4b4372354_1_32"/>
          <p:cNvSpPr txBox="1">
            <a:spLocks noGrp="1"/>
          </p:cNvSpPr>
          <p:nvPr>
            <p:ph type="title"/>
          </p:nvPr>
        </p:nvSpPr>
        <p:spPr>
          <a:xfrm>
            <a:off x="838201" y="902130"/>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User Needs</a:t>
            </a:r>
            <a:endParaRPr/>
          </a:p>
        </p:txBody>
      </p:sp>
      <p:sp>
        <p:nvSpPr>
          <p:cNvPr id="87" name="Google Shape;87;g1a4b4372354_1_32"/>
          <p:cNvSpPr txBox="1">
            <a:spLocks noGrp="1"/>
          </p:cNvSpPr>
          <p:nvPr>
            <p:ph type="body" idx="1"/>
          </p:nvPr>
        </p:nvSpPr>
        <p:spPr>
          <a:xfrm>
            <a:off x="838201" y="2136917"/>
            <a:ext cx="10515600" cy="4091700"/>
          </a:xfrm>
          <a:prstGeom prst="rect">
            <a:avLst/>
          </a:prstGeom>
        </p:spPr>
        <p:txBody>
          <a:bodyPr spcFirstLastPara="1" wrap="square" lIns="91425" tIns="45700" rIns="91425" bIns="45700" anchor="t" anchorCtr="0">
            <a:noAutofit/>
          </a:bodyPr>
          <a:lstStyle/>
          <a:p>
            <a:pPr marL="0" lvl="0" indent="0" algn="l" rtl="0">
              <a:lnSpc>
                <a:spcPct val="120000"/>
              </a:lnSpc>
              <a:spcBef>
                <a:spcPts val="0"/>
              </a:spcBef>
              <a:spcAft>
                <a:spcPts val="0"/>
              </a:spcAft>
              <a:buNone/>
            </a:pPr>
            <a:endParaRPr/>
          </a:p>
        </p:txBody>
      </p:sp>
      <p:pic>
        <p:nvPicPr>
          <p:cNvPr id="88" name="Google Shape;88;g1a4b4372354_1_32"/>
          <p:cNvPicPr preferRelativeResize="0"/>
          <p:nvPr/>
        </p:nvPicPr>
        <p:blipFill>
          <a:blip r:embed="rId3">
            <a:alphaModFix/>
          </a:blip>
          <a:stretch>
            <a:fillRect/>
          </a:stretch>
        </p:blipFill>
        <p:spPr>
          <a:xfrm>
            <a:off x="338500" y="1843000"/>
            <a:ext cx="11496874" cy="46514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g1a4b4372354_1_214"/>
          <p:cNvSpPr txBox="1">
            <a:spLocks noGrp="1"/>
          </p:cNvSpPr>
          <p:nvPr>
            <p:ph type="title"/>
          </p:nvPr>
        </p:nvSpPr>
        <p:spPr>
          <a:xfrm>
            <a:off x="838201" y="902130"/>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Personas</a:t>
            </a:r>
            <a:endParaRPr/>
          </a:p>
        </p:txBody>
      </p:sp>
      <p:sp>
        <p:nvSpPr>
          <p:cNvPr id="95" name="Google Shape;95;g1a4b4372354_1_214"/>
          <p:cNvSpPr txBox="1">
            <a:spLocks noGrp="1"/>
          </p:cNvSpPr>
          <p:nvPr>
            <p:ph type="body" idx="1"/>
          </p:nvPr>
        </p:nvSpPr>
        <p:spPr>
          <a:xfrm>
            <a:off x="838201" y="2136917"/>
            <a:ext cx="10515600" cy="4091700"/>
          </a:xfrm>
          <a:prstGeom prst="rect">
            <a:avLst/>
          </a:prstGeom>
        </p:spPr>
        <p:txBody>
          <a:bodyPr spcFirstLastPara="1" wrap="square" lIns="91425" tIns="45700" rIns="91425" bIns="45700" anchor="t" anchorCtr="0">
            <a:noAutofit/>
          </a:bodyPr>
          <a:lstStyle/>
          <a:p>
            <a:pPr marL="0" lvl="0" indent="0" algn="l" rtl="0">
              <a:lnSpc>
                <a:spcPct val="120000"/>
              </a:lnSpc>
              <a:spcBef>
                <a:spcPts val="0"/>
              </a:spcBef>
              <a:spcAft>
                <a:spcPts val="0"/>
              </a:spcAft>
              <a:buNone/>
            </a:pPr>
            <a:endParaRPr/>
          </a:p>
        </p:txBody>
      </p:sp>
      <p:pic>
        <p:nvPicPr>
          <p:cNvPr id="96" name="Google Shape;96;g1a4b4372354_1_214"/>
          <p:cNvPicPr preferRelativeResize="0"/>
          <p:nvPr/>
        </p:nvPicPr>
        <p:blipFill>
          <a:blip r:embed="rId3">
            <a:alphaModFix/>
          </a:blip>
          <a:stretch>
            <a:fillRect/>
          </a:stretch>
        </p:blipFill>
        <p:spPr>
          <a:xfrm>
            <a:off x="0" y="1893150"/>
            <a:ext cx="12192000" cy="4874075"/>
          </a:xfrm>
          <a:prstGeom prst="rect">
            <a:avLst/>
          </a:prstGeom>
          <a:noFill/>
          <a:ln>
            <a:noFill/>
          </a:ln>
        </p:spPr>
      </p:pic>
    </p:spTree>
  </p:cSld>
  <p:clrMapOvr>
    <a:masterClrMapping/>
  </p:clrMapOvr>
</p:sld>
</file>

<file path=ppt/theme/theme1.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1557</Words>
  <Application>Microsoft Office PowerPoint</Application>
  <PresentationFormat>Widescreen</PresentationFormat>
  <Paragraphs>175</Paragraphs>
  <Slides>44</Slides>
  <Notes>44</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44</vt:i4>
      </vt:variant>
    </vt:vector>
  </HeadingPairs>
  <TitlesOfParts>
    <vt:vector size="49" baseType="lpstr">
      <vt:lpstr>Arial</vt:lpstr>
      <vt:lpstr>Roboto</vt:lpstr>
      <vt:lpstr>Calibri</vt:lpstr>
      <vt:lpstr>Custom Design</vt:lpstr>
      <vt:lpstr>1_Office Theme</vt:lpstr>
      <vt:lpstr>CSYE 7280 Fall 2022 Final Project</vt:lpstr>
      <vt:lpstr>Overview</vt:lpstr>
      <vt:lpstr>Problem Statement and Solution</vt:lpstr>
      <vt:lpstr>Style Guide</vt:lpstr>
      <vt:lpstr>Product Objectives</vt:lpstr>
      <vt:lpstr>Product Objectives</vt:lpstr>
      <vt:lpstr>Target Audience</vt:lpstr>
      <vt:lpstr>User Needs</vt:lpstr>
      <vt:lpstr>Personas</vt:lpstr>
      <vt:lpstr>PowerPoint Presentation</vt:lpstr>
      <vt:lpstr>PowerPoint Presentation</vt:lpstr>
      <vt:lpstr>PowerPoint Presentation</vt:lpstr>
      <vt:lpstr>Design Review</vt:lpstr>
      <vt:lpstr>Design Review Methodology:</vt:lpstr>
      <vt:lpstr>Needs of Design Review:</vt:lpstr>
      <vt:lpstr>Benefits of Design Review:</vt:lpstr>
      <vt:lpstr>Implementation of Design Review</vt:lpstr>
      <vt:lpstr>Open Card Sorting</vt:lpstr>
      <vt:lpstr>Closed Card Sorting</vt:lpstr>
      <vt:lpstr>Open Card Sorting</vt:lpstr>
      <vt:lpstr>Open Card Sorting By User I</vt:lpstr>
      <vt:lpstr>Open Card Sorting By User II</vt:lpstr>
      <vt:lpstr>Open Card Sorting Results</vt:lpstr>
      <vt:lpstr>Open Card Sorting Results</vt:lpstr>
      <vt:lpstr>Open Card Sorting Results</vt:lpstr>
      <vt:lpstr>Information Architecture-Open Card Sorting</vt:lpstr>
      <vt:lpstr>Closed Card Sorting - Cards</vt:lpstr>
      <vt:lpstr>Closed Card Sorting - Categories</vt:lpstr>
      <vt:lpstr>Closed Card Sorting</vt:lpstr>
      <vt:lpstr>Closed Card Sorting By User I</vt:lpstr>
      <vt:lpstr>Closed Card Sorting By User II</vt:lpstr>
      <vt:lpstr>Closed Card Sorting Results</vt:lpstr>
      <vt:lpstr>Closed Card Sorting Results</vt:lpstr>
      <vt:lpstr>Information Architecture-Closed Card Sorting</vt:lpstr>
      <vt:lpstr>Usability Testing</vt:lpstr>
      <vt:lpstr>Planes</vt:lpstr>
      <vt:lpstr>Error Handling</vt:lpstr>
      <vt:lpstr>Error Handling - Examples</vt:lpstr>
      <vt:lpstr>Plugins, Transitions, Animations</vt:lpstr>
      <vt:lpstr>Advanced Features</vt:lpstr>
      <vt:lpstr>Onboarding</vt:lpstr>
      <vt:lpstr>Onboarding - Examples</vt:lpstr>
      <vt:lpstr> Questions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CSYE 7280 Fall 2022 Final Project</dc:title>
  <dc:creator>Rajiv Ranjan Sahu</dc:creator>
  <cp:lastModifiedBy>Rajiv Ranjan Sahu</cp:lastModifiedBy>
  <cp:revision>1</cp:revision>
  <dcterms:created xsi:type="dcterms:W3CDTF">2021-11-30T18:15:41Z</dcterms:created>
  <dcterms:modified xsi:type="dcterms:W3CDTF">2022-12-05T22:39:00Z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0x0101003BE4079197D94744B97A6A78E1FAD1B3</vt:lpwstr>
  </property>
</Properties>
</file>